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75"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7" r:id="rId20"/>
    <p:sldId id="273" r:id="rId21"/>
    <p:sldId id="276" r:id="rId22"/>
    <p:sldId id="274" r:id="rId23"/>
  </p:sldIdLst>
  <p:sldSz cx="9144000" cy="6858000" type="screen4x3"/>
  <p:notesSz cx="6858000" cy="9144000"/>
  <p:defaultTextStyle>
    <a:lvl1pPr>
      <a:defRPr>
        <a:latin typeface="+mj-lt"/>
        <a:ea typeface="+mj-ea"/>
        <a:cs typeface="+mj-cs"/>
        <a:sym typeface="Helvetica"/>
      </a:defRPr>
    </a:lvl1pPr>
    <a:lvl2pPr>
      <a:defRPr>
        <a:latin typeface="+mj-lt"/>
        <a:ea typeface="+mj-ea"/>
        <a:cs typeface="+mj-cs"/>
        <a:sym typeface="Helvetica"/>
      </a:defRPr>
    </a:lvl2pPr>
    <a:lvl3pPr>
      <a:defRPr>
        <a:latin typeface="+mj-lt"/>
        <a:ea typeface="+mj-ea"/>
        <a:cs typeface="+mj-cs"/>
        <a:sym typeface="Helvetica"/>
      </a:defRPr>
    </a:lvl3pPr>
    <a:lvl4pPr>
      <a:defRPr>
        <a:latin typeface="+mj-lt"/>
        <a:ea typeface="+mj-ea"/>
        <a:cs typeface="+mj-cs"/>
        <a:sym typeface="Helvetica"/>
      </a:defRPr>
    </a:lvl4pPr>
    <a:lvl5pPr>
      <a:defRPr>
        <a:latin typeface="+mj-lt"/>
        <a:ea typeface="+mj-ea"/>
        <a:cs typeface="+mj-cs"/>
        <a:sym typeface="Helvetica"/>
      </a:defRPr>
    </a:lvl5pPr>
    <a:lvl6pPr>
      <a:defRPr>
        <a:latin typeface="+mj-lt"/>
        <a:ea typeface="+mj-ea"/>
        <a:cs typeface="+mj-cs"/>
        <a:sym typeface="Helvetica"/>
      </a:defRPr>
    </a:lvl6pPr>
    <a:lvl7pPr>
      <a:defRPr>
        <a:latin typeface="+mj-lt"/>
        <a:ea typeface="+mj-ea"/>
        <a:cs typeface="+mj-cs"/>
        <a:sym typeface="Helvetica"/>
      </a:defRPr>
    </a:lvl7pPr>
    <a:lvl8pPr>
      <a:defRPr>
        <a:latin typeface="+mj-lt"/>
        <a:ea typeface="+mj-ea"/>
        <a:cs typeface="+mj-cs"/>
        <a:sym typeface="Helvetica"/>
      </a:defRPr>
    </a:lvl8pPr>
    <a:lvl9pPr>
      <a:defRPr>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EEE7283C-3CF3-47DC-8721-378D4A62B22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DBDB"/>
          </a:solidFill>
        </a:fill>
      </a:tcStyle>
    </a:wholeTbl>
    <a:band2H>
      <a:tcTxStyle/>
      <a:tcStyle>
        <a:tcBdr/>
        <a:fill>
          <a:solidFill>
            <a:srgbClr val="EEEEEE"/>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Row>
  </a:tblStyle>
  <a:tblStyle styleId="{CF821DB8-F4EB-4A41-A1BA-3FCAFE7338EE}"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CECE"/>
          </a:solidFill>
        </a:fill>
      </a:tcStyle>
    </a:wholeTbl>
    <a:band2H>
      <a:tcTxStyle/>
      <a:tcStyle>
        <a:tcBdr/>
        <a:fill>
          <a:solidFill>
            <a:srgbClr val="F1E8E8"/>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Row>
  </a:tblStyle>
  <a:tblStyle styleId="{33BA23B1-9221-436E-865A-0063620EA4FD}" styleName="">
    <a:tblBg/>
    <a:wholeTb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2708684C-4D16-4618-839F-0558EEFCDFE6}"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4" d="100"/>
          <a:sy n="44" d="100"/>
        </p:scale>
        <p:origin x="-1258"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hape 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 name="Shape 6"/>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 name="Shape 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6553200" y="6404292"/>
            <a:ext cx="2133600" cy="269237"/>
          </a:xfrm>
          <a:prstGeom prst="rect">
            <a:avLst/>
          </a:prstGeom>
          <a:ln w="12700">
            <a:miter lim="400000"/>
          </a:ln>
        </p:spPr>
        <p:txBody>
          <a:bodyPr lIns="45718" tIns="45718" rIns="45718" bIns="45718" anchor="ctr">
            <a:spAutoFit/>
          </a:bodyPr>
          <a:lstStyle>
            <a:lvl1pPr algn="r">
              <a:defRPr sz="1200">
                <a:solidFill>
                  <a:srgbClr val="898989"/>
                </a:solidFill>
                <a:latin typeface="Calibri"/>
                <a:ea typeface="Calibri"/>
                <a:cs typeface="Calibri"/>
                <a:sym typeface="Calibri"/>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235200" indent="-406400">
        <a:spcBef>
          <a:spcPts val="700"/>
        </a:spcBef>
        <a:buSzPct val="100000"/>
        <a:buFont typeface="Arial"/>
        <a:buChar char="»"/>
        <a:defRPr sz="3200">
          <a:latin typeface="Calibri"/>
          <a:ea typeface="Calibri"/>
          <a:cs typeface="Calibri"/>
          <a:sym typeface="Calibri"/>
        </a:defRPr>
      </a:lvl5pPr>
      <a:lvl6pPr marL="2692400" indent="-406400">
        <a:spcBef>
          <a:spcPts val="700"/>
        </a:spcBef>
        <a:buSzPct val="100000"/>
        <a:buFont typeface="Arial"/>
        <a:buChar char="•"/>
        <a:defRPr sz="3200">
          <a:latin typeface="Calibri"/>
          <a:ea typeface="Calibri"/>
          <a:cs typeface="Calibri"/>
          <a:sym typeface="Calibri"/>
        </a:defRPr>
      </a:lvl6pPr>
      <a:lvl7pPr marL="3149600" indent="-406400">
        <a:spcBef>
          <a:spcPts val="700"/>
        </a:spcBef>
        <a:buSzPct val="100000"/>
        <a:buFont typeface="Arial"/>
        <a:buChar char="•"/>
        <a:defRPr sz="3200">
          <a:latin typeface="Calibri"/>
          <a:ea typeface="Calibri"/>
          <a:cs typeface="Calibri"/>
          <a:sym typeface="Calibri"/>
        </a:defRPr>
      </a:lvl7pPr>
      <a:lvl8pPr marL="3606800" indent="-406400">
        <a:spcBef>
          <a:spcPts val="700"/>
        </a:spcBef>
        <a:buSzPct val="100000"/>
        <a:buFont typeface="Arial"/>
        <a:buChar char="•"/>
        <a:defRPr sz="3200">
          <a:latin typeface="Calibri"/>
          <a:ea typeface="Calibri"/>
          <a:cs typeface="Calibri"/>
          <a:sym typeface="Calibri"/>
        </a:defRPr>
      </a:lvl8pPr>
      <a:lvl9pPr marL="4064000" indent="-406400">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algn="r">
        <a:defRPr sz="1200">
          <a:solidFill>
            <a:schemeClr val="tx1"/>
          </a:solidFill>
          <a:latin typeface="+mn-lt"/>
          <a:ea typeface="+mn-ea"/>
          <a:cs typeface="+mn-cs"/>
          <a:sym typeface="Calibri"/>
        </a:defRPr>
      </a:lvl2pPr>
      <a:lvl3pPr algn="r">
        <a:defRPr sz="1200">
          <a:solidFill>
            <a:schemeClr val="tx1"/>
          </a:solidFill>
          <a:latin typeface="+mn-lt"/>
          <a:ea typeface="+mn-ea"/>
          <a:cs typeface="+mn-cs"/>
          <a:sym typeface="Calibri"/>
        </a:defRPr>
      </a:lvl3pPr>
      <a:lvl4pPr algn="r">
        <a:defRPr sz="1200">
          <a:solidFill>
            <a:schemeClr val="tx1"/>
          </a:solidFill>
          <a:latin typeface="+mn-lt"/>
          <a:ea typeface="+mn-ea"/>
          <a:cs typeface="+mn-cs"/>
          <a:sym typeface="Calibri"/>
        </a:defRPr>
      </a:lvl4pPr>
      <a:lvl5pPr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manningsmarvelousmonsters.weebly.com"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sommer.roundrockisd.org/kindergarten/" TargetMode="External"/><Relationship Id="rId2" Type="http://schemas.openxmlformats.org/officeDocument/2006/relationships/hyperlink" Target="mailto:Marjorie_Manning@roundrockisd.org"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roundrockisd.org/volunteer/"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mailto:angela_ruppert-stratton@roundrockisd.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3FCD6"/>
        </a:solidFill>
        <a:effectLst/>
      </p:bgPr>
    </p:bg>
    <p:spTree>
      <p:nvGrpSpPr>
        <p:cNvPr id="1" name=""/>
        <p:cNvGrpSpPr/>
        <p:nvPr/>
      </p:nvGrpSpPr>
      <p:grpSpPr>
        <a:xfrm>
          <a:off x="0" y="0"/>
          <a:ext cx="0" cy="0"/>
          <a:chOff x="0" y="0"/>
          <a:chExt cx="0" cy="0"/>
        </a:xfrm>
      </p:grpSpPr>
      <p:sp>
        <p:nvSpPr>
          <p:cNvPr id="8" name="Shape 8"/>
          <p:cNvSpPr>
            <a:spLocks noGrp="1"/>
          </p:cNvSpPr>
          <p:nvPr>
            <p:ph type="title" idx="4294967295"/>
          </p:nvPr>
        </p:nvSpPr>
        <p:spPr>
          <a:xfrm>
            <a:off x="342900" y="38098"/>
            <a:ext cx="8229600" cy="114300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defTabSz="539494">
              <a:defRPr sz="4600">
                <a:solidFill>
                  <a:srgbClr val="92D050"/>
                </a:solidFill>
                <a:latin typeface="Comic Sans MS"/>
                <a:ea typeface="Comic Sans MS"/>
                <a:cs typeface="Comic Sans MS"/>
                <a:sym typeface="Comic Sans MS"/>
              </a:defRPr>
            </a:lvl1pPr>
          </a:lstStyle>
          <a:p>
            <a:pPr lvl="0">
              <a:defRPr sz="1800">
                <a:solidFill>
                  <a:srgbClr val="000000"/>
                </a:solidFill>
              </a:defRPr>
            </a:pPr>
            <a:r>
              <a:rPr sz="4600">
                <a:solidFill>
                  <a:srgbClr val="92D050"/>
                </a:solidFill>
              </a:rPr>
              <a:t>Welcome! Thanks for coming!</a:t>
            </a:r>
          </a:p>
        </p:txBody>
      </p:sp>
      <p:sp>
        <p:nvSpPr>
          <p:cNvPr id="9" name="Shape 9"/>
          <p:cNvSpPr/>
          <p:nvPr/>
        </p:nvSpPr>
        <p:spPr>
          <a:xfrm>
            <a:off x="1333500" y="3670298"/>
            <a:ext cx="7620000" cy="46888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lgn="ctr"/>
            <a:r>
              <a:rPr sz="3200">
                <a:solidFill>
                  <a:srgbClr val="C00000"/>
                </a:solidFill>
                <a:latin typeface="Century Gothic"/>
                <a:ea typeface="Century Gothic"/>
                <a:cs typeface="Century Gothic"/>
                <a:sym typeface="Century Gothic"/>
              </a:rPr>
              <a:t>Kindergarten Back-to-School Night</a:t>
            </a:r>
            <a:endParaRPr sz="3200">
              <a:solidFill>
                <a:srgbClr val="C00000"/>
              </a:solidFill>
              <a:latin typeface="Calibri"/>
              <a:ea typeface="Calibri"/>
              <a:cs typeface="Calibri"/>
              <a:sym typeface="Calibri"/>
            </a:endParaRPr>
          </a:p>
          <a:p>
            <a:pPr lvl="0" algn="ctr"/>
            <a:r>
              <a:rPr sz="3200">
                <a:solidFill>
                  <a:srgbClr val="C00000"/>
                </a:solidFill>
                <a:latin typeface="Century Gothic"/>
                <a:ea typeface="Century Gothic"/>
                <a:cs typeface="Century Gothic"/>
                <a:sym typeface="Century Gothic"/>
              </a:rPr>
              <a:t>2016-2017</a:t>
            </a:r>
            <a:endParaRPr sz="3200">
              <a:latin typeface="Calibri"/>
              <a:ea typeface="Calibri"/>
              <a:cs typeface="Calibri"/>
              <a:sym typeface="Calibri"/>
            </a:endParaRPr>
          </a:p>
          <a:p>
            <a:pPr lvl="0" algn="ctr"/>
            <a:r>
              <a:rPr sz="3200">
                <a:solidFill>
                  <a:srgbClr val="45B5BE"/>
                </a:solidFill>
                <a:latin typeface="Century Gothic"/>
                <a:ea typeface="Century Gothic"/>
                <a:cs typeface="Century Gothic"/>
                <a:sym typeface="Century Gothic"/>
              </a:rPr>
              <a:t>-Take a moment to jot down our class blog address</a:t>
            </a:r>
            <a:endParaRPr sz="3200">
              <a:solidFill>
                <a:srgbClr val="45B5BE"/>
              </a:solidFill>
              <a:latin typeface="Calibri"/>
              <a:ea typeface="Calibri"/>
              <a:cs typeface="Calibri"/>
              <a:sym typeface="Calibri"/>
            </a:endParaRPr>
          </a:p>
          <a:p>
            <a:pPr lvl="0" algn="ctr"/>
            <a:r>
              <a:rPr>
                <a:latin typeface="Calibri"/>
                <a:ea typeface="Calibri"/>
                <a:cs typeface="Calibri"/>
                <a:sym typeface="Calibri"/>
                <a:hlinkClick r:id="rId2"/>
              </a:rPr>
              <a:t>http://manningsmarvelousmonsters.weebly.com</a:t>
            </a:r>
            <a:endParaRPr sz="3200">
              <a:solidFill>
                <a:srgbClr val="45B5BE"/>
              </a:solidFill>
              <a:latin typeface="Calibri"/>
              <a:ea typeface="Calibri"/>
              <a:cs typeface="Calibri"/>
              <a:sym typeface="Calibri"/>
            </a:endParaRPr>
          </a:p>
          <a:p>
            <a:pPr lvl="0" algn="ctr"/>
            <a:endParaRPr sz="3200">
              <a:solidFill>
                <a:srgbClr val="45B5BE"/>
              </a:solidFill>
              <a:latin typeface="Calibri"/>
              <a:ea typeface="Calibri"/>
              <a:cs typeface="Calibri"/>
              <a:sym typeface="Calibri"/>
            </a:endParaRPr>
          </a:p>
          <a:p>
            <a:pPr lvl="0" algn="ctr"/>
            <a:endParaRPr sz="3200">
              <a:solidFill>
                <a:srgbClr val="C00000"/>
              </a:solidFill>
              <a:latin typeface="Calibri"/>
              <a:ea typeface="Calibri"/>
              <a:cs typeface="Calibri"/>
              <a:sym typeface="Calibri"/>
            </a:endParaRPr>
          </a:p>
          <a:p>
            <a:pPr lvl="0" algn="ctr"/>
            <a:endParaRPr sz="3200">
              <a:solidFill>
                <a:srgbClr val="C00000"/>
              </a:solidFill>
              <a:latin typeface="Calibri"/>
              <a:ea typeface="Calibri"/>
              <a:cs typeface="Calibri"/>
              <a:sym typeface="Calibri"/>
            </a:endParaRPr>
          </a:p>
          <a:p>
            <a:pPr lvl="0" algn="ctr"/>
            <a:endParaRPr sz="3200">
              <a:solidFill>
                <a:srgbClr val="C00000"/>
              </a:solidFill>
              <a:latin typeface="Calibri"/>
              <a:ea typeface="Calibri"/>
              <a:cs typeface="Calibri"/>
              <a:sym typeface="Calibri"/>
            </a:endParaRPr>
          </a:p>
        </p:txBody>
      </p:sp>
      <p:pic>
        <p:nvPicPr>
          <p:cNvPr id="10" name="image1.png"/>
          <p:cNvPicPr/>
          <p:nvPr/>
        </p:nvPicPr>
        <p:blipFill>
          <a:blip r:embed="rId3" cstate="print">
            <a:extLst/>
          </a:blip>
          <a:stretch>
            <a:fillRect/>
          </a:stretch>
        </p:blipFill>
        <p:spPr>
          <a:xfrm>
            <a:off x="247650" y="5152280"/>
            <a:ext cx="1305577" cy="1419729"/>
          </a:xfrm>
          <a:prstGeom prst="rect">
            <a:avLst/>
          </a:prstGeom>
          <a:ln w="12700">
            <a:miter lim="400000"/>
          </a:ln>
        </p:spPr>
      </p:pic>
      <p:pic>
        <p:nvPicPr>
          <p:cNvPr id="11" name="Screen Shot 2016-08-17 at 11.07.52 AM.png"/>
          <p:cNvPicPr/>
          <p:nvPr/>
        </p:nvPicPr>
        <p:blipFill>
          <a:blip r:embed="rId4" cstate="print">
            <a:extLst/>
          </a:blip>
          <a:stretch>
            <a:fillRect/>
          </a:stretch>
        </p:blipFill>
        <p:spPr>
          <a:xfrm>
            <a:off x="2881279" y="1084747"/>
            <a:ext cx="3862107" cy="257162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p:nvPr/>
        </p:nvSpPr>
        <p:spPr>
          <a:xfrm>
            <a:off x="571500" y="1612898"/>
            <a:ext cx="8001000" cy="71145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r>
              <a:rPr sz="2000">
                <a:solidFill>
                  <a:srgbClr val="00B050"/>
                </a:solidFill>
                <a:latin typeface="Century Gothic"/>
                <a:ea typeface="Century Gothic"/>
                <a:cs typeface="Century Gothic"/>
                <a:sym typeface="Century Gothic"/>
              </a:rPr>
              <a:t>We will take a problem solving approach to math this year. Children will be encouraged to work together to find their own solutions to problems and then share out their strategies. </a:t>
            </a:r>
            <a:endParaRPr sz="2000">
              <a:solidFill>
                <a:srgbClr val="00B050"/>
              </a:solidFill>
              <a:latin typeface="Calibri"/>
              <a:ea typeface="Calibri"/>
              <a:cs typeface="Calibri"/>
              <a:sym typeface="Calibri"/>
            </a:endParaRPr>
          </a:p>
          <a:p>
            <a:pPr lvl="0"/>
            <a:endParaRPr sz="2000">
              <a:solidFill>
                <a:srgbClr val="00B050"/>
              </a:solidFill>
              <a:latin typeface="Calibri"/>
              <a:ea typeface="Calibri"/>
              <a:cs typeface="Calibri"/>
              <a:sym typeface="Calibri"/>
            </a:endParaRPr>
          </a:p>
          <a:p>
            <a:pPr lvl="0"/>
            <a:r>
              <a:rPr sz="2000">
                <a:solidFill>
                  <a:srgbClr val="00B050"/>
                </a:solidFill>
                <a:latin typeface="Century Gothic"/>
                <a:ea typeface="Century Gothic"/>
                <a:cs typeface="Century Gothic"/>
                <a:sym typeface="Century Gothic"/>
              </a:rPr>
              <a:t>Problem solving…</a:t>
            </a:r>
            <a:endParaRPr sz="2000">
              <a:solidFill>
                <a:srgbClr val="00B050"/>
              </a:solidFill>
              <a:latin typeface="Calibri"/>
              <a:ea typeface="Calibri"/>
              <a:cs typeface="Calibri"/>
              <a:sym typeface="Calibri"/>
            </a:endParaRPr>
          </a:p>
          <a:p>
            <a:pPr lvl="0">
              <a:buClr>
                <a:srgbClr val="C00000"/>
              </a:buClr>
              <a:buSzPct val="100000"/>
              <a:buFont typeface="Arial"/>
              <a:buChar char="•"/>
            </a:pPr>
            <a:r>
              <a:rPr sz="2000">
                <a:solidFill>
                  <a:srgbClr val="C00000"/>
                </a:solidFill>
                <a:latin typeface="Calibri"/>
                <a:ea typeface="Calibri"/>
                <a:cs typeface="Calibri"/>
                <a:sym typeface="Calibri"/>
              </a:rPr>
              <a:t>Is a task for which the solution is not explicit.</a:t>
            </a:r>
          </a:p>
          <a:p>
            <a:pPr lvl="0">
              <a:buClr>
                <a:srgbClr val="C00000"/>
              </a:buClr>
              <a:buSzPct val="100000"/>
              <a:buFont typeface="Arial"/>
              <a:buChar char="•"/>
            </a:pPr>
            <a:r>
              <a:rPr sz="2000">
                <a:solidFill>
                  <a:srgbClr val="C00000"/>
                </a:solidFill>
                <a:latin typeface="Calibri"/>
                <a:ea typeface="Calibri"/>
                <a:cs typeface="Calibri"/>
                <a:sym typeface="Calibri"/>
              </a:rPr>
              <a:t>Challenges students to discover and explore their own strategies to arrive at a solution.</a:t>
            </a:r>
          </a:p>
          <a:p>
            <a:pPr lvl="0">
              <a:buClr>
                <a:srgbClr val="C00000"/>
              </a:buClr>
              <a:buSzPct val="100000"/>
              <a:buFont typeface="Arial"/>
              <a:buChar char="•"/>
            </a:pPr>
            <a:r>
              <a:rPr sz="2000">
                <a:solidFill>
                  <a:srgbClr val="C00000"/>
                </a:solidFill>
                <a:latin typeface="Calibri"/>
                <a:ea typeface="Calibri"/>
                <a:cs typeface="Calibri"/>
                <a:sym typeface="Calibri"/>
              </a:rPr>
              <a:t>Includes a reflection and communication of their thinking and reasoning.</a:t>
            </a:r>
          </a:p>
          <a:p>
            <a:pPr lvl="0">
              <a:buClr>
                <a:srgbClr val="C00000"/>
              </a:buClr>
              <a:buSzPct val="100000"/>
              <a:buFont typeface="Arial"/>
              <a:buChar char="•"/>
            </a:pPr>
            <a:r>
              <a:rPr sz="2000">
                <a:solidFill>
                  <a:srgbClr val="C00000"/>
                </a:solidFill>
                <a:latin typeface="Calibri"/>
                <a:ea typeface="Calibri"/>
                <a:cs typeface="Calibri"/>
                <a:sym typeface="Calibri"/>
              </a:rPr>
              <a:t>Includes real world situations in a variety of ways.</a:t>
            </a:r>
          </a:p>
          <a:p>
            <a:pPr lvl="0"/>
            <a:endParaRPr sz="2000">
              <a:solidFill>
                <a:srgbClr val="C00000"/>
              </a:solidFill>
              <a:latin typeface="Calibri"/>
              <a:ea typeface="Calibri"/>
              <a:cs typeface="Calibri"/>
              <a:sym typeface="Calibri"/>
            </a:endParaRPr>
          </a:p>
          <a:p>
            <a:pPr lvl="0"/>
            <a:r>
              <a:rPr sz="2000">
                <a:solidFill>
                  <a:srgbClr val="00B050"/>
                </a:solidFill>
                <a:latin typeface="Calibri"/>
                <a:ea typeface="Calibri"/>
                <a:cs typeface="Calibri"/>
                <a:sym typeface="Calibri"/>
              </a:rPr>
              <a:t>When children solve problems in ways that make sense to them, they acquire new knowledge and make new connections with what they already know ! Our goal by the end of the year is for students to have shown at least 2-3 different ways to solve a problem, and write a sentence explaining their thinking! </a:t>
            </a:r>
          </a:p>
          <a:p>
            <a:pPr lvl="0"/>
            <a:endParaRPr sz="2000">
              <a:solidFill>
                <a:srgbClr val="C00000"/>
              </a:solidFill>
              <a:latin typeface="Calibri"/>
              <a:ea typeface="Calibri"/>
              <a:cs typeface="Calibri"/>
              <a:sym typeface="Calibri"/>
            </a:endParaRPr>
          </a:p>
          <a:p>
            <a:pPr lvl="0"/>
            <a:endParaRPr sz="2000">
              <a:solidFill>
                <a:srgbClr val="C00000"/>
              </a:solidFill>
              <a:latin typeface="Calibri"/>
              <a:ea typeface="Calibri"/>
              <a:cs typeface="Calibri"/>
              <a:sym typeface="Calibri"/>
            </a:endParaRPr>
          </a:p>
          <a:p>
            <a:pPr lvl="0"/>
            <a:endParaRPr sz="2400">
              <a:solidFill>
                <a:srgbClr val="00B050"/>
              </a:solidFill>
              <a:latin typeface="Calibri"/>
              <a:ea typeface="Calibri"/>
              <a:cs typeface="Calibri"/>
              <a:sym typeface="Calibri"/>
            </a:endParaRPr>
          </a:p>
          <a:p>
            <a:pPr lvl="0"/>
            <a:endParaRPr sz="2400">
              <a:solidFill>
                <a:srgbClr val="00B050"/>
              </a:solidFill>
              <a:latin typeface="Calibri"/>
              <a:ea typeface="Calibri"/>
              <a:cs typeface="Calibri"/>
              <a:sym typeface="Calibri"/>
            </a:endParaRPr>
          </a:p>
          <a:p>
            <a:pPr lvl="0"/>
            <a:endParaRPr sz="2400">
              <a:solidFill>
                <a:srgbClr val="00B050"/>
              </a:solidFill>
              <a:latin typeface="Calibri"/>
              <a:ea typeface="Calibri"/>
              <a:cs typeface="Calibri"/>
              <a:sym typeface="Calibri"/>
            </a:endParaRPr>
          </a:p>
        </p:txBody>
      </p:sp>
      <p:pic>
        <p:nvPicPr>
          <p:cNvPr id="44" name="image8.png"/>
          <p:cNvPicPr/>
          <p:nvPr/>
        </p:nvPicPr>
        <p:blipFill>
          <a:blip r:embed="rId2" cstate="print">
            <a:extLst/>
          </a:blip>
          <a:stretch>
            <a:fillRect/>
          </a:stretch>
        </p:blipFill>
        <p:spPr>
          <a:xfrm>
            <a:off x="3610852" y="78283"/>
            <a:ext cx="2303381" cy="1589263"/>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B00"/>
        </a:solidFill>
        <a:effectLst/>
      </p:bgPr>
    </p:bg>
    <p:spTree>
      <p:nvGrpSpPr>
        <p:cNvPr id="1" name=""/>
        <p:cNvGrpSpPr/>
        <p:nvPr/>
      </p:nvGrpSpPr>
      <p:grpSpPr>
        <a:xfrm>
          <a:off x="0" y="0"/>
          <a:ext cx="0" cy="0"/>
          <a:chOff x="0" y="0"/>
          <a:chExt cx="0" cy="0"/>
        </a:xfrm>
      </p:grpSpPr>
      <p:sp>
        <p:nvSpPr>
          <p:cNvPr id="46" name="Shape 46"/>
          <p:cNvSpPr>
            <a:spLocks noGrp="1"/>
          </p:cNvSpPr>
          <p:nvPr>
            <p:ph type="sldNum" sz="quarter" idx="2"/>
          </p:nvPr>
        </p:nvSpPr>
        <p:spPr>
          <a:xfrm>
            <a:off x="6553200" y="6404292"/>
            <a:ext cx="2133600" cy="269243"/>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defTabSz="850391">
              <a:defRPr sz="1100"/>
            </a:lvl1pPr>
          </a:lstStyle>
          <a:p>
            <a:pPr lvl="0">
              <a:defRPr sz="1800">
                <a:solidFill>
                  <a:srgbClr val="000000"/>
                </a:solidFill>
              </a:defRPr>
            </a:pPr>
            <a:fld id="{86CB4B4D-7CA3-9044-876B-883B54F8677D}" type="slidenum">
              <a:rPr sz="1100">
                <a:solidFill>
                  <a:srgbClr val="898989"/>
                </a:solidFill>
              </a:rPr>
              <a:pPr lvl="0">
                <a:defRPr sz="1800">
                  <a:solidFill>
                    <a:srgbClr val="000000"/>
                  </a:solidFill>
                </a:defRPr>
              </a:pPr>
              <a:t>11</a:t>
            </a:fld>
            <a:endParaRPr sz="1100">
              <a:solidFill>
                <a:srgbClr val="898989"/>
              </a:solidFill>
            </a:endParaRPr>
          </a:p>
        </p:txBody>
      </p:sp>
      <p:sp>
        <p:nvSpPr>
          <p:cNvPr id="47" name="Shape 47"/>
          <p:cNvSpPr/>
          <p:nvPr/>
        </p:nvSpPr>
        <p:spPr>
          <a:xfrm>
            <a:off x="2227494" y="360678"/>
            <a:ext cx="3515773" cy="70103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lgn="ctr">
              <a:defRPr sz="4000">
                <a:latin typeface="kg pdx bridgetown"/>
                <a:ea typeface="kg pdx bridgetown"/>
                <a:cs typeface="kg pdx bridgetown"/>
                <a:sym typeface="kg pdx bridgetown"/>
              </a:defRPr>
            </a:lvl1pPr>
          </a:lstStyle>
          <a:p>
            <a:pPr lvl="0">
              <a:defRPr sz="1800"/>
            </a:pPr>
            <a:r>
              <a:rPr sz="4000"/>
              <a:t>Special Schedules</a:t>
            </a:r>
          </a:p>
        </p:txBody>
      </p:sp>
      <p:graphicFrame>
        <p:nvGraphicFramePr>
          <p:cNvPr id="48" name="Table 48"/>
          <p:cNvGraphicFramePr/>
          <p:nvPr/>
        </p:nvGraphicFramePr>
        <p:xfrm>
          <a:off x="889000" y="1460500"/>
          <a:ext cx="7366000" cy="3261012"/>
        </p:xfrm>
        <a:graphic>
          <a:graphicData uri="http://schemas.openxmlformats.org/drawingml/2006/table">
            <a:tbl>
              <a:tblPr bandRow="1">
                <a:tableStyleId>{4C3C2611-4C71-4FC5-86AE-919BDF0F9419}</a:tableStyleId>
              </a:tblPr>
              <a:tblGrid>
                <a:gridCol w="3683000"/>
                <a:gridCol w="3683000"/>
              </a:tblGrid>
              <a:tr h="3261012">
                <a:tc>
                  <a:txBody>
                    <a:bodyPr/>
                    <a:lstStyle/>
                    <a:p>
                      <a:pPr lvl="0" algn="ctr">
                        <a:spcBef>
                          <a:spcPts val="500"/>
                        </a:spcBef>
                        <a:defRPr sz="1800" b="0" i="0"/>
                      </a:pPr>
                      <a:r>
                        <a:rPr sz="2400" i="1">
                          <a:sym typeface="Helvetica"/>
                        </a:rPr>
                        <a:t>Library</a:t>
                      </a:r>
                      <a:endParaRPr sz="2400">
                        <a:latin typeface="+mn-lt"/>
                        <a:ea typeface="+mn-ea"/>
                        <a:cs typeface="+mn-cs"/>
                        <a:sym typeface="Avenir Roman"/>
                      </a:endParaRPr>
                    </a:p>
                    <a:p>
                      <a:pPr lvl="0" algn="ctr">
                        <a:spcBef>
                          <a:spcPts val="500"/>
                        </a:spcBef>
                        <a:defRPr sz="1800" b="0" i="0"/>
                      </a:pPr>
                      <a:r>
                        <a:rPr sz="1600" i="1">
                          <a:sym typeface="Helvetica"/>
                        </a:rPr>
                        <a:t>Our library time is Friday 1:15-1:45. </a:t>
                      </a:r>
                      <a:endParaRPr sz="1600">
                        <a:latin typeface="+mn-lt"/>
                        <a:ea typeface="+mn-ea"/>
                        <a:cs typeface="+mn-cs"/>
                        <a:sym typeface="Avenir Roman"/>
                      </a:endParaRPr>
                    </a:p>
                    <a:p>
                      <a:pPr lvl="0" algn="ctr">
                        <a:spcBef>
                          <a:spcPts val="500"/>
                        </a:spcBef>
                        <a:defRPr sz="1800" b="0" i="0"/>
                      </a:pPr>
                      <a:endParaRPr sz="1600">
                        <a:latin typeface="+mn-lt"/>
                        <a:ea typeface="+mn-ea"/>
                        <a:cs typeface="+mn-cs"/>
                        <a:sym typeface="Avenir Roman"/>
                      </a:endParaRPr>
                    </a:p>
                    <a:p>
                      <a:pPr lvl="0" algn="ctr">
                        <a:spcBef>
                          <a:spcPts val="500"/>
                        </a:spcBef>
                        <a:defRPr sz="1800" b="0" i="0"/>
                      </a:pPr>
                      <a:r>
                        <a:rPr sz="1600" i="1">
                          <a:sym typeface="Helvetica"/>
                        </a:rPr>
                        <a:t>Books will be due Friday morning at the latest. </a:t>
                      </a:r>
                      <a:endParaRPr sz="1600">
                        <a:latin typeface="+mn-lt"/>
                        <a:ea typeface="+mn-ea"/>
                        <a:cs typeface="+mn-cs"/>
                        <a:sym typeface="Avenir Roman"/>
                      </a:endParaRPr>
                    </a:p>
                    <a:p>
                      <a:pPr lvl="0" algn="ctr">
                        <a:spcBef>
                          <a:spcPts val="500"/>
                        </a:spcBef>
                        <a:defRPr sz="1800" b="0" i="0"/>
                      </a:pPr>
                      <a:endParaRPr sz="1600">
                        <a:latin typeface="+mn-lt"/>
                        <a:ea typeface="+mn-ea"/>
                        <a:cs typeface="+mn-cs"/>
                        <a:sym typeface="Avenir Roman"/>
                      </a:endParaRPr>
                    </a:p>
                    <a:p>
                      <a:pPr lvl="0" algn="ctr">
                        <a:spcBef>
                          <a:spcPts val="500"/>
                        </a:spcBef>
                        <a:defRPr sz="1800" b="0" i="0"/>
                      </a:pPr>
                      <a:r>
                        <a:rPr sz="1600" i="1">
                          <a:sym typeface="Helvetica"/>
                        </a:rPr>
                        <a:t>Students check out 1 book a time and only if they have returned previous book.</a:t>
                      </a:r>
                    </a:p>
                  </a:txBody>
                  <a:tcPr marL="63500" marR="63500" marT="63500" marB="63500" horzOverflow="overflow"/>
                </a:tc>
                <a:tc>
                  <a:txBody>
                    <a:bodyPr/>
                    <a:lstStyle/>
                    <a:p>
                      <a:pPr lvl="0" algn="ctr">
                        <a:spcBef>
                          <a:spcPts val="500"/>
                        </a:spcBef>
                        <a:defRPr sz="1800" b="0" i="0"/>
                      </a:pPr>
                      <a:r>
                        <a:rPr sz="2400" i="1">
                          <a:sym typeface="Helvetica"/>
                        </a:rPr>
                        <a:t>Specials</a:t>
                      </a:r>
                      <a:endParaRPr sz="2400">
                        <a:latin typeface="+mn-lt"/>
                        <a:ea typeface="+mn-ea"/>
                        <a:cs typeface="+mn-cs"/>
                        <a:sym typeface="Avenir Roman"/>
                      </a:endParaRPr>
                    </a:p>
                    <a:p>
                      <a:pPr lvl="0" algn="ctr">
                        <a:spcBef>
                          <a:spcPts val="500"/>
                        </a:spcBef>
                        <a:defRPr sz="1800" b="0" i="0"/>
                      </a:pPr>
                      <a:r>
                        <a:rPr sz="1400" i="1">
                          <a:sym typeface="Helvetica"/>
                        </a:rPr>
                        <a:t>We will follow a Red Week/Gold Week Schedule</a:t>
                      </a:r>
                      <a:endParaRPr sz="1400">
                        <a:latin typeface="+mn-lt"/>
                        <a:ea typeface="+mn-ea"/>
                        <a:cs typeface="+mn-cs"/>
                        <a:sym typeface="Avenir Roman"/>
                      </a:endParaRPr>
                    </a:p>
                    <a:p>
                      <a:pPr lvl="0" algn="ctr">
                        <a:spcBef>
                          <a:spcPts val="500"/>
                        </a:spcBef>
                        <a:defRPr sz="1800" b="0" i="0"/>
                      </a:pPr>
                      <a:r>
                        <a:rPr sz="2400" i="1">
                          <a:sym typeface="Helvetica"/>
                        </a:rPr>
                        <a:t>1st week=</a:t>
                      </a:r>
                      <a:r>
                        <a:rPr sz="2400" i="1">
                          <a:solidFill>
                            <a:srgbClr val="FF2600"/>
                          </a:solidFill>
                          <a:sym typeface="Helvetica"/>
                        </a:rPr>
                        <a:t>red </a:t>
                      </a:r>
                      <a:r>
                        <a:rPr sz="2400" i="1">
                          <a:sym typeface="Helvetica"/>
                        </a:rPr>
                        <a:t>week</a:t>
                      </a:r>
                      <a:endParaRPr sz="2400">
                        <a:latin typeface="+mn-lt"/>
                        <a:ea typeface="+mn-ea"/>
                        <a:cs typeface="+mn-cs"/>
                        <a:sym typeface="Avenir Roman"/>
                      </a:endParaRPr>
                    </a:p>
                    <a:p>
                      <a:pPr lvl="0" algn="ctr">
                        <a:spcBef>
                          <a:spcPts val="500"/>
                        </a:spcBef>
                        <a:defRPr sz="1800" b="0" i="0"/>
                      </a:pPr>
                      <a:endParaRPr sz="2400">
                        <a:latin typeface="+mn-lt"/>
                        <a:ea typeface="+mn-ea"/>
                        <a:cs typeface="+mn-cs"/>
                        <a:sym typeface="Avenir Roman"/>
                      </a:endParaRPr>
                    </a:p>
                    <a:p>
                      <a:pPr lvl="0" algn="ctr">
                        <a:spcBef>
                          <a:spcPts val="500"/>
                        </a:spcBef>
                        <a:defRPr sz="1800" b="0" i="0"/>
                      </a:pPr>
                      <a:r>
                        <a:rPr sz="2400" i="1">
                          <a:solidFill>
                            <a:srgbClr val="FF2600"/>
                          </a:solidFill>
                          <a:sym typeface="Helvetica"/>
                        </a:rPr>
                        <a:t>Red </a:t>
                      </a:r>
                      <a:r>
                        <a:rPr sz="2400" i="1">
                          <a:sym typeface="Helvetica"/>
                        </a:rPr>
                        <a:t>Week: PE &amp; Art</a:t>
                      </a:r>
                      <a:endParaRPr sz="2400">
                        <a:latin typeface="+mn-lt"/>
                        <a:ea typeface="+mn-ea"/>
                        <a:cs typeface="+mn-cs"/>
                        <a:sym typeface="Avenir Roman"/>
                      </a:endParaRPr>
                    </a:p>
                    <a:p>
                      <a:pPr lvl="0" algn="ctr">
                        <a:spcBef>
                          <a:spcPts val="500"/>
                        </a:spcBef>
                        <a:defRPr sz="1800" b="0" i="0"/>
                      </a:pPr>
                      <a:r>
                        <a:rPr sz="2400" i="1">
                          <a:solidFill>
                            <a:srgbClr val="FFFB00"/>
                          </a:solidFill>
                          <a:sym typeface="Helvetica"/>
                        </a:rPr>
                        <a:t>Gold </a:t>
                      </a:r>
                      <a:r>
                        <a:rPr sz="2400" i="1">
                          <a:sym typeface="Helvetica"/>
                        </a:rPr>
                        <a:t>Week: PE &amp; Music</a:t>
                      </a:r>
                    </a:p>
                  </a:txBody>
                  <a:tcPr marL="63500" marR="63500" marT="63500" marB="63500" horzOverflow="overflow"/>
                </a:tc>
              </a:tr>
            </a:tbl>
          </a:graphicData>
        </a:graphic>
      </p:graphicFrame>
      <p:pic>
        <p:nvPicPr>
          <p:cNvPr id="50" name="image10.png"/>
          <p:cNvPicPr/>
          <p:nvPr/>
        </p:nvPicPr>
        <p:blipFill>
          <a:blip r:embed="rId2" cstate="print">
            <a:extLst/>
          </a:blip>
          <a:stretch>
            <a:fillRect/>
          </a:stretch>
        </p:blipFill>
        <p:spPr>
          <a:xfrm>
            <a:off x="1237208" y="4982071"/>
            <a:ext cx="6400802" cy="1663702"/>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a:spLocks noGrp="1"/>
          </p:cNvSpPr>
          <p:nvPr>
            <p:ph type="sldNum" sz="quarter" idx="2"/>
          </p:nvPr>
        </p:nvSpPr>
        <p:spPr>
          <a:xfrm>
            <a:off x="6553200" y="6404292"/>
            <a:ext cx="2133600" cy="269243"/>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defTabSz="850391">
              <a:defRPr sz="1100"/>
            </a:lvl1pPr>
          </a:lstStyle>
          <a:p>
            <a:pPr lvl="0">
              <a:defRPr sz="1800">
                <a:solidFill>
                  <a:srgbClr val="000000"/>
                </a:solidFill>
              </a:defRPr>
            </a:pPr>
            <a:fld id="{86CB4B4D-7CA3-9044-876B-883B54F8677D}" type="slidenum">
              <a:rPr sz="1100">
                <a:solidFill>
                  <a:srgbClr val="898989"/>
                </a:solidFill>
              </a:rPr>
              <a:pPr lvl="0">
                <a:defRPr sz="1800">
                  <a:solidFill>
                    <a:srgbClr val="000000"/>
                  </a:solidFill>
                </a:defRPr>
              </a:pPr>
              <a:t>12</a:t>
            </a:fld>
            <a:endParaRPr sz="1100">
              <a:solidFill>
                <a:srgbClr val="898989"/>
              </a:solidFill>
            </a:endParaRPr>
          </a:p>
        </p:txBody>
      </p:sp>
      <p:sp>
        <p:nvSpPr>
          <p:cNvPr id="53" name="Shape 53"/>
          <p:cNvSpPr/>
          <p:nvPr/>
        </p:nvSpPr>
        <p:spPr>
          <a:xfrm>
            <a:off x="3124200" y="685800"/>
            <a:ext cx="3109180" cy="923326"/>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a:latin typeface="Calibri"/>
                <a:ea typeface="Calibri"/>
                <a:cs typeface="Calibri"/>
                <a:sym typeface="Calibri"/>
              </a:defRPr>
            </a:lvl1pPr>
          </a:lstStyle>
          <a:p>
            <a:pPr lvl="0" algn="ctr"/>
            <a:r>
              <a:rPr sz="5400" dirty="0">
                <a:latin typeface="Bernard MT Condensed" pitchFamily="18" charset="0"/>
              </a:rPr>
              <a:t>Assemblies </a:t>
            </a:r>
          </a:p>
        </p:txBody>
      </p:sp>
      <p:sp>
        <p:nvSpPr>
          <p:cNvPr id="4" name="TextBox 3"/>
          <p:cNvSpPr txBox="1"/>
          <p:nvPr/>
        </p:nvSpPr>
        <p:spPr>
          <a:xfrm>
            <a:off x="533400" y="1676400"/>
            <a:ext cx="7620031" cy="34163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000000"/>
                </a:solidFill>
                <a:effectLst/>
                <a:uFillTx/>
                <a:latin typeface="+mj-lt"/>
                <a:ea typeface="+mj-ea"/>
                <a:cs typeface="+mj-cs"/>
                <a:sym typeface="Helvetica"/>
              </a:rPr>
              <a:t>Grade Level as well as</a:t>
            </a:r>
            <a:r>
              <a:rPr kumimoji="0" lang="en-US" sz="3600" b="0" i="0" u="none" strike="noStrike" cap="none" spc="0" normalizeH="0" dirty="0" smtClean="0">
                <a:ln>
                  <a:noFill/>
                </a:ln>
                <a:solidFill>
                  <a:srgbClr val="000000"/>
                </a:solidFill>
                <a:effectLst/>
                <a:uFillTx/>
                <a:latin typeface="+mj-lt"/>
                <a:ea typeface="+mj-ea"/>
                <a:cs typeface="+mj-cs"/>
                <a:sym typeface="Helvetica"/>
              </a:rPr>
              <a:t> school wide assemblies will take place on</a:t>
            </a:r>
          </a:p>
          <a:p>
            <a:pPr marL="0" marR="0" indent="0" algn="ctr" defTabSz="914400" rtl="0" fontAlgn="auto" latinLnBrk="1" hangingPunct="0">
              <a:lnSpc>
                <a:spcPct val="100000"/>
              </a:lnSpc>
              <a:spcBef>
                <a:spcPts val="0"/>
              </a:spcBef>
              <a:spcAft>
                <a:spcPts val="0"/>
              </a:spcAft>
              <a:buClrTx/>
              <a:buSzTx/>
              <a:buFontTx/>
              <a:buNone/>
              <a:tabLst/>
            </a:pPr>
            <a:r>
              <a:rPr kumimoji="0" lang="en-US" sz="3600" b="0" i="0" u="none" strike="noStrike" cap="none" spc="0" normalizeH="0" dirty="0" smtClean="0">
                <a:ln>
                  <a:noFill/>
                </a:ln>
                <a:solidFill>
                  <a:srgbClr val="000000"/>
                </a:solidFill>
                <a:effectLst/>
                <a:uFillTx/>
                <a:latin typeface="+mj-lt"/>
                <a:ea typeface="+mj-ea"/>
                <a:cs typeface="+mj-cs"/>
                <a:sym typeface="Helvetica"/>
              </a:rPr>
              <a:t> various dates throughout the year.  As soon as that calendar of events is </a:t>
            </a:r>
          </a:p>
          <a:p>
            <a:pPr marL="0" marR="0" indent="0" algn="ctr" defTabSz="914400" rtl="0" fontAlgn="auto" latinLnBrk="1" hangingPunct="0">
              <a:lnSpc>
                <a:spcPct val="100000"/>
              </a:lnSpc>
              <a:spcBef>
                <a:spcPts val="0"/>
              </a:spcBef>
              <a:spcAft>
                <a:spcPts val="0"/>
              </a:spcAft>
              <a:buClrTx/>
              <a:buSzTx/>
              <a:buFontTx/>
              <a:buNone/>
              <a:tabLst/>
            </a:pPr>
            <a:r>
              <a:rPr lang="en-US" sz="3600" dirty="0" smtClean="0">
                <a:solidFill>
                  <a:srgbClr val="000000"/>
                </a:solidFill>
              </a:rPr>
              <a:t>m</a:t>
            </a:r>
            <a:r>
              <a:rPr lang="en-US" sz="3600" baseline="0" dirty="0" smtClean="0">
                <a:solidFill>
                  <a:srgbClr val="000000"/>
                </a:solidFill>
              </a:rPr>
              <a:t>ade available to us, we will share </a:t>
            </a:r>
          </a:p>
          <a:p>
            <a:pPr marL="0" marR="0" indent="0" algn="ctr" defTabSz="914400" rtl="0" fontAlgn="auto" latinLnBrk="1" hangingPunct="0">
              <a:lnSpc>
                <a:spcPct val="100000"/>
              </a:lnSpc>
              <a:spcBef>
                <a:spcPts val="0"/>
              </a:spcBef>
              <a:spcAft>
                <a:spcPts val="0"/>
              </a:spcAft>
              <a:buClrTx/>
              <a:buSzTx/>
              <a:buFontTx/>
              <a:buNone/>
              <a:tabLst/>
            </a:pPr>
            <a:r>
              <a:rPr lang="en-US" sz="3600" dirty="0" smtClean="0">
                <a:solidFill>
                  <a:srgbClr val="000000"/>
                </a:solidFill>
              </a:rPr>
              <a:t>that i</a:t>
            </a:r>
            <a:r>
              <a:rPr lang="en-US" sz="3600" baseline="0" dirty="0" smtClean="0">
                <a:solidFill>
                  <a:srgbClr val="000000"/>
                </a:solidFill>
              </a:rPr>
              <a:t>nformation with you. </a:t>
            </a:r>
            <a:endParaRPr kumimoji="0" lang="en-US" sz="3600" b="0" i="0" u="none" strike="noStrike" cap="none" spc="0" normalizeH="0" baseline="0" dirty="0">
              <a:ln>
                <a:noFill/>
              </a:ln>
              <a:solidFill>
                <a:srgbClr val="000000"/>
              </a:solidFill>
              <a:effectLst/>
              <a:uFillTx/>
              <a:latin typeface="+mj-lt"/>
              <a:ea typeface="+mj-ea"/>
              <a:cs typeface="+mj-cs"/>
              <a:sym typeface="Helvetica"/>
            </a:endParaRPr>
          </a:p>
        </p:txBody>
      </p:sp>
      <p:pic>
        <p:nvPicPr>
          <p:cNvPr id="5" name="image3.png"/>
          <p:cNvPicPr/>
          <p:nvPr/>
        </p:nvPicPr>
        <p:blipFill>
          <a:blip r:embed="rId2" cstate="print">
            <a:extLst/>
          </a:blip>
          <a:stretch>
            <a:fillRect/>
          </a:stretch>
        </p:blipFill>
        <p:spPr>
          <a:xfrm>
            <a:off x="609600" y="152400"/>
            <a:ext cx="1612904" cy="1397001"/>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437FF"/>
        </a:solidFill>
        <a:effectLst/>
      </p:bgPr>
    </p:bg>
    <p:spTree>
      <p:nvGrpSpPr>
        <p:cNvPr id="1" name=""/>
        <p:cNvGrpSpPr/>
        <p:nvPr/>
      </p:nvGrpSpPr>
      <p:grpSpPr>
        <a:xfrm>
          <a:off x="0" y="0"/>
          <a:ext cx="0" cy="0"/>
          <a:chOff x="0" y="0"/>
          <a:chExt cx="0" cy="0"/>
        </a:xfrm>
      </p:grpSpPr>
      <p:sp>
        <p:nvSpPr>
          <p:cNvPr id="55" name="Shape 55"/>
          <p:cNvSpPr>
            <a:spLocks noGrp="1"/>
          </p:cNvSpPr>
          <p:nvPr>
            <p:ph type="sldNum" sz="quarter" idx="2"/>
          </p:nvPr>
        </p:nvSpPr>
        <p:spPr>
          <a:xfrm>
            <a:off x="6553200" y="6404292"/>
            <a:ext cx="2133600" cy="269243"/>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defTabSz="850391">
              <a:defRPr sz="1100"/>
            </a:lvl1pPr>
          </a:lstStyle>
          <a:p>
            <a:pPr lvl="0">
              <a:defRPr sz="1800">
                <a:solidFill>
                  <a:srgbClr val="000000"/>
                </a:solidFill>
              </a:defRPr>
            </a:pPr>
            <a:fld id="{86CB4B4D-7CA3-9044-876B-883B54F8677D}" type="slidenum">
              <a:rPr sz="1100">
                <a:solidFill>
                  <a:srgbClr val="898989"/>
                </a:solidFill>
              </a:rPr>
              <a:pPr lvl="0">
                <a:defRPr sz="1800">
                  <a:solidFill>
                    <a:srgbClr val="000000"/>
                  </a:solidFill>
                </a:defRPr>
              </a:pPr>
              <a:t>13</a:t>
            </a:fld>
            <a:endParaRPr sz="1100">
              <a:solidFill>
                <a:srgbClr val="898989"/>
              </a:solidFill>
            </a:endParaRPr>
          </a:p>
        </p:txBody>
      </p:sp>
      <p:sp>
        <p:nvSpPr>
          <p:cNvPr id="56" name="Shape 56"/>
          <p:cNvSpPr/>
          <p:nvPr/>
        </p:nvSpPr>
        <p:spPr>
          <a:xfrm>
            <a:off x="3292500" y="576577"/>
            <a:ext cx="2750301" cy="70103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lgn="ctr">
              <a:defRPr sz="4000">
                <a:latin typeface="kg pdx bridgetown"/>
                <a:ea typeface="kg pdx bridgetown"/>
                <a:cs typeface="kg pdx bridgetown"/>
                <a:sym typeface="kg pdx bridgetown"/>
              </a:defRPr>
            </a:lvl1pPr>
          </a:lstStyle>
          <a:p>
            <a:pPr lvl="0">
              <a:defRPr sz="1800"/>
            </a:pPr>
            <a:r>
              <a:rPr sz="4000"/>
              <a:t>Communication</a:t>
            </a:r>
          </a:p>
        </p:txBody>
      </p:sp>
      <p:sp>
        <p:nvSpPr>
          <p:cNvPr id="57" name="Shape 57"/>
          <p:cNvSpPr/>
          <p:nvPr/>
        </p:nvSpPr>
        <p:spPr>
          <a:xfrm>
            <a:off x="-781" y="1143000"/>
            <a:ext cx="9144782" cy="535530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buSzPct val="100000"/>
              <a:buFont typeface="Arial"/>
              <a:buChar char="•"/>
            </a:pPr>
            <a:r>
              <a:rPr dirty="0">
                <a:latin typeface="Calibri"/>
                <a:ea typeface="Calibri"/>
                <a:cs typeface="Calibri"/>
                <a:sym typeface="Calibri"/>
              </a:rPr>
              <a:t>The absolute best way to get </a:t>
            </a:r>
            <a:r>
              <a:rPr dirty="0" smtClean="0">
                <a:latin typeface="Calibri"/>
                <a:ea typeface="Calibri"/>
                <a:cs typeface="Calibri"/>
                <a:sym typeface="Calibri"/>
              </a:rPr>
              <a:t>a</a:t>
            </a:r>
            <a:r>
              <a:rPr lang="en-US" dirty="0" smtClean="0">
                <a:latin typeface="Calibri"/>
                <a:ea typeface="Calibri"/>
                <a:cs typeface="Calibri"/>
                <a:sym typeface="Calibri"/>
              </a:rPr>
              <a:t> </a:t>
            </a:r>
            <a:r>
              <a:rPr dirty="0" smtClean="0">
                <a:latin typeface="Calibri"/>
                <a:ea typeface="Calibri"/>
                <a:cs typeface="Calibri"/>
                <a:sym typeface="Calibri"/>
              </a:rPr>
              <a:t>hold </a:t>
            </a:r>
            <a:r>
              <a:rPr dirty="0">
                <a:latin typeface="Calibri"/>
                <a:ea typeface="Calibri"/>
                <a:cs typeface="Calibri"/>
                <a:sym typeface="Calibri"/>
              </a:rPr>
              <a:t>of me is via email (</a:t>
            </a:r>
            <a:r>
              <a:rPr dirty="0">
                <a:latin typeface="Calibri"/>
                <a:ea typeface="Calibri"/>
                <a:cs typeface="Calibri"/>
                <a:sym typeface="Calibri"/>
                <a:hlinkClick r:id="rId2"/>
              </a:rPr>
              <a:t>Marjorie_Manning@roundrockisd.org</a:t>
            </a:r>
            <a:r>
              <a:rPr dirty="0">
                <a:latin typeface="Calibri"/>
                <a:ea typeface="Calibri"/>
                <a:cs typeface="Calibri"/>
                <a:sym typeface="Calibri"/>
              </a:rPr>
              <a:t>) I check it often and will try to respond as soon as possible. Sometimes I may read an email and not have time to respond during the school day, so please be understanding if you do not get a response right away. I will do my best to respond after the kids have left for the day. You are welcome to call the school/ my classroom phone if there is something that you need communicated immediately and I have not responded to an email. Please reserve classroom calls for before or after school hours. </a:t>
            </a:r>
          </a:p>
          <a:p>
            <a:pPr lvl="0">
              <a:buSzPct val="100000"/>
              <a:buFont typeface="Arial"/>
              <a:buChar char="•"/>
            </a:pPr>
            <a:r>
              <a:rPr dirty="0">
                <a:latin typeface="Calibri"/>
                <a:ea typeface="Calibri"/>
                <a:cs typeface="Calibri"/>
                <a:sym typeface="Calibri"/>
              </a:rPr>
              <a:t>I will send home a daily folder with your student. This is where they will record their earned points (you will learn about this in a bit) and I will put any information that has to go home right away. This is also a great place to return forms to me, field trip money, etc. Please check your child’s folder each night and then have them place in their backpack to bring back to school the next morning. </a:t>
            </a:r>
          </a:p>
          <a:p>
            <a:pPr lvl="0">
              <a:buSzPct val="100000"/>
              <a:buFont typeface="Arial"/>
              <a:buChar char="•"/>
            </a:pPr>
            <a:r>
              <a:rPr dirty="0">
                <a:latin typeface="Calibri"/>
                <a:ea typeface="Calibri"/>
                <a:cs typeface="Calibri"/>
                <a:sym typeface="Calibri"/>
              </a:rPr>
              <a:t>We will send home our Thursday folder each week. This will contain important information from me, PTA, the office, etc. Please remove everything from the folder &amp; return child’s Thursday folder to your teacher Friday. If there is something that needs to be returned, place it in the </a:t>
            </a:r>
            <a:r>
              <a:rPr lang="en-US" dirty="0" smtClean="0">
                <a:latin typeface="Calibri"/>
                <a:ea typeface="Calibri"/>
                <a:cs typeface="Calibri"/>
                <a:sym typeface="Calibri"/>
              </a:rPr>
              <a:t>blue daily </a:t>
            </a:r>
            <a:r>
              <a:rPr dirty="0" smtClean="0">
                <a:latin typeface="Calibri"/>
                <a:ea typeface="Calibri"/>
                <a:cs typeface="Calibri"/>
                <a:sym typeface="Calibri"/>
              </a:rPr>
              <a:t>folder</a:t>
            </a:r>
            <a:r>
              <a:rPr dirty="0">
                <a:latin typeface="Calibri"/>
                <a:ea typeface="Calibri"/>
                <a:cs typeface="Calibri"/>
                <a:sym typeface="Calibri"/>
              </a:rPr>
              <a:t>, but make sure that your child is aware of it and will bring it to me. </a:t>
            </a:r>
            <a:endParaRPr lang="en-US" dirty="0" smtClean="0">
              <a:latin typeface="Calibri"/>
              <a:ea typeface="Calibri"/>
              <a:cs typeface="Calibri"/>
              <a:sym typeface="Calibri"/>
            </a:endParaRPr>
          </a:p>
          <a:p>
            <a:pPr lvl="0">
              <a:buSzPct val="100000"/>
              <a:buFont typeface="Arial"/>
              <a:buChar char="•"/>
            </a:pPr>
            <a:r>
              <a:rPr lang="en-US" dirty="0" smtClean="0">
                <a:latin typeface="Calibri"/>
                <a:ea typeface="Calibri"/>
                <a:cs typeface="Calibri"/>
                <a:sym typeface="Calibri"/>
              </a:rPr>
              <a:t>Starting in a few weeks, we will be posting newsletters to our kindergarten </a:t>
            </a:r>
            <a:r>
              <a:rPr lang="en-US" dirty="0" err="1" smtClean="0">
                <a:latin typeface="Calibri"/>
                <a:ea typeface="Calibri"/>
                <a:cs typeface="Calibri"/>
                <a:sym typeface="Calibri"/>
              </a:rPr>
              <a:t>weebly</a:t>
            </a:r>
            <a:r>
              <a:rPr lang="en-US" dirty="0" smtClean="0">
                <a:latin typeface="Calibri"/>
                <a:ea typeface="Calibri"/>
                <a:cs typeface="Calibri"/>
                <a:sym typeface="Calibri"/>
              </a:rPr>
              <a:t> page! This link is on the Patsy </a:t>
            </a:r>
            <a:r>
              <a:rPr lang="en-US" dirty="0" err="1" smtClean="0">
                <a:latin typeface="Calibri"/>
                <a:ea typeface="Calibri"/>
                <a:cs typeface="Calibri"/>
                <a:sym typeface="Calibri"/>
              </a:rPr>
              <a:t>Sommer</a:t>
            </a:r>
            <a:r>
              <a:rPr lang="en-US" dirty="0" smtClean="0">
                <a:latin typeface="Calibri"/>
                <a:ea typeface="Calibri"/>
                <a:cs typeface="Calibri"/>
                <a:sym typeface="Calibri"/>
              </a:rPr>
              <a:t> website:</a:t>
            </a:r>
          </a:p>
          <a:p>
            <a:pPr lvl="0">
              <a:buSzPct val="100000"/>
              <a:buFont typeface="Arial"/>
              <a:buChar char="•"/>
            </a:pPr>
            <a:r>
              <a:rPr lang="en-US" dirty="0" smtClean="0">
                <a:latin typeface="Calibri"/>
                <a:ea typeface="Calibri"/>
                <a:cs typeface="Calibri"/>
                <a:sym typeface="Calibri"/>
                <a:hlinkClick r:id="rId3"/>
              </a:rPr>
              <a:t>https://sommer.roundrockisd.org/kindergarten</a:t>
            </a:r>
            <a:r>
              <a:rPr lang="en-US" dirty="0" smtClean="0">
                <a:latin typeface="Calibri"/>
                <a:ea typeface="Calibri"/>
                <a:cs typeface="Calibri"/>
                <a:sym typeface="Calibri"/>
                <a:hlinkClick r:id="rId3"/>
              </a:rPr>
              <a:t>/</a:t>
            </a:r>
            <a:r>
              <a:rPr lang="en-US" dirty="0" smtClean="0">
                <a:latin typeface="Calibri"/>
                <a:ea typeface="Calibri"/>
                <a:cs typeface="Calibri"/>
                <a:sym typeface="Calibri"/>
              </a:rPr>
              <a:t> </a:t>
            </a:r>
            <a:endParaRPr dirty="0">
              <a:latin typeface="Calibri"/>
              <a:ea typeface="Calibri"/>
              <a:cs typeface="Calibri"/>
              <a:sym typeface="Calibri"/>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5493"/>
        </a:solidFill>
        <a:effectLst/>
      </p:bgPr>
    </p:bg>
    <p:spTree>
      <p:nvGrpSpPr>
        <p:cNvPr id="1" name=""/>
        <p:cNvGrpSpPr/>
        <p:nvPr/>
      </p:nvGrpSpPr>
      <p:grpSpPr>
        <a:xfrm>
          <a:off x="0" y="0"/>
          <a:ext cx="0" cy="0"/>
          <a:chOff x="0" y="0"/>
          <a:chExt cx="0" cy="0"/>
        </a:xfrm>
      </p:grpSpPr>
      <p:sp>
        <p:nvSpPr>
          <p:cNvPr id="59" name="Shape 59"/>
          <p:cNvSpPr>
            <a:spLocks noGrp="1"/>
          </p:cNvSpPr>
          <p:nvPr>
            <p:ph type="sldNum" sz="quarter" idx="2"/>
          </p:nvPr>
        </p:nvSpPr>
        <p:spPr>
          <a:xfrm>
            <a:off x="6553200" y="6404292"/>
            <a:ext cx="2133600" cy="269243"/>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defTabSz="850391">
              <a:defRPr sz="1100"/>
            </a:lvl1pPr>
          </a:lstStyle>
          <a:p>
            <a:pPr lvl="0">
              <a:defRPr sz="1800">
                <a:solidFill>
                  <a:srgbClr val="000000"/>
                </a:solidFill>
              </a:defRPr>
            </a:pPr>
            <a:fld id="{86CB4B4D-7CA3-9044-876B-883B54F8677D}" type="slidenum">
              <a:rPr sz="1100">
                <a:solidFill>
                  <a:srgbClr val="898989"/>
                </a:solidFill>
              </a:rPr>
              <a:pPr lvl="0">
                <a:defRPr sz="1800">
                  <a:solidFill>
                    <a:srgbClr val="000000"/>
                  </a:solidFill>
                </a:defRPr>
              </a:pPr>
              <a:t>14</a:t>
            </a:fld>
            <a:endParaRPr sz="1100">
              <a:solidFill>
                <a:srgbClr val="898989"/>
              </a:solidFill>
            </a:endParaRPr>
          </a:p>
        </p:txBody>
      </p:sp>
      <p:sp>
        <p:nvSpPr>
          <p:cNvPr id="60" name="Shape 60"/>
          <p:cNvSpPr/>
          <p:nvPr/>
        </p:nvSpPr>
        <p:spPr>
          <a:xfrm>
            <a:off x="-1" y="1236980"/>
            <a:ext cx="9144001" cy="2308320"/>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lgn="ctr"/>
            <a:endParaRPr dirty="0">
              <a:latin typeface="Calibri"/>
              <a:ea typeface="Calibri"/>
              <a:cs typeface="Calibri"/>
              <a:sym typeface="Calibri"/>
            </a:endParaRPr>
          </a:p>
          <a:p>
            <a:pPr lvl="0"/>
            <a:endParaRPr dirty="0">
              <a:latin typeface="Calibri"/>
              <a:ea typeface="Calibri"/>
              <a:cs typeface="Calibri"/>
              <a:sym typeface="Calibri"/>
            </a:endParaRPr>
          </a:p>
          <a:p>
            <a:pPr lvl="0" algn="ctr"/>
            <a:r>
              <a:rPr dirty="0">
                <a:latin typeface="Calibri"/>
                <a:ea typeface="Calibri"/>
                <a:cs typeface="Calibri"/>
                <a:sym typeface="Calibri"/>
              </a:rPr>
              <a:t>We LOVE volunteers and depend greatly on you to help make our school year </a:t>
            </a:r>
          </a:p>
          <a:p>
            <a:pPr lvl="0" algn="ctr"/>
            <a:r>
              <a:rPr dirty="0">
                <a:latin typeface="Calibri"/>
                <a:ea typeface="Calibri"/>
                <a:cs typeface="Calibri"/>
                <a:sym typeface="Calibri"/>
              </a:rPr>
              <a:t>successful!! If you are willing and able to volunteer in the school, </a:t>
            </a:r>
            <a:r>
              <a:rPr lang="en-US" dirty="0" smtClean="0">
                <a:latin typeface="Calibri"/>
                <a:ea typeface="Calibri"/>
                <a:cs typeface="Calibri"/>
                <a:sym typeface="Calibri"/>
              </a:rPr>
              <a:t>you will have to complete the volunteer information on the RRISD website</a:t>
            </a:r>
            <a:r>
              <a:rPr dirty="0" smtClean="0">
                <a:latin typeface="Calibri"/>
                <a:ea typeface="Calibri"/>
                <a:cs typeface="Calibri"/>
                <a:sym typeface="Calibri"/>
              </a:rPr>
              <a:t>.</a:t>
            </a:r>
            <a:endParaRPr lang="en-US" dirty="0" smtClean="0">
              <a:latin typeface="Calibri"/>
              <a:ea typeface="Calibri"/>
              <a:cs typeface="Calibri"/>
              <a:sym typeface="Calibri"/>
            </a:endParaRPr>
          </a:p>
          <a:p>
            <a:pPr lvl="0" algn="ctr"/>
            <a:r>
              <a:rPr lang="en-US" dirty="0" smtClean="0">
                <a:hlinkClick r:id="rId2"/>
              </a:rPr>
              <a:t>https://roundrockisd.org/volunteer/</a:t>
            </a:r>
            <a:endParaRPr lang="en-US" dirty="0" smtClean="0">
              <a:latin typeface="Calibri"/>
              <a:ea typeface="Calibri"/>
              <a:cs typeface="Calibri"/>
              <a:sym typeface="Calibri"/>
            </a:endParaRPr>
          </a:p>
          <a:p>
            <a:pPr lvl="0" algn="ctr"/>
            <a:r>
              <a:rPr dirty="0" smtClean="0">
                <a:latin typeface="Calibri"/>
                <a:ea typeface="Calibri"/>
                <a:cs typeface="Calibri"/>
                <a:sym typeface="Calibri"/>
              </a:rPr>
              <a:t> </a:t>
            </a:r>
            <a:r>
              <a:rPr dirty="0">
                <a:latin typeface="Calibri"/>
                <a:ea typeface="Calibri"/>
                <a:cs typeface="Calibri"/>
                <a:sym typeface="Calibri"/>
              </a:rPr>
              <a:t>If you are unable to volunteer during the </a:t>
            </a:r>
            <a:r>
              <a:rPr dirty="0" smtClean="0">
                <a:latin typeface="Calibri"/>
                <a:ea typeface="Calibri"/>
                <a:cs typeface="Calibri"/>
                <a:sym typeface="Calibri"/>
              </a:rPr>
              <a:t>school</a:t>
            </a:r>
            <a:endParaRPr dirty="0">
              <a:latin typeface="Calibri"/>
              <a:ea typeface="Calibri"/>
              <a:cs typeface="Calibri"/>
              <a:sym typeface="Calibri"/>
            </a:endParaRPr>
          </a:p>
          <a:p>
            <a:pPr lvl="0" algn="ctr"/>
            <a:r>
              <a:rPr dirty="0">
                <a:latin typeface="Calibri"/>
                <a:ea typeface="Calibri"/>
                <a:cs typeface="Calibri"/>
                <a:sym typeface="Calibri"/>
              </a:rPr>
              <a:t>day, but still want to be involved, please email me!!</a:t>
            </a:r>
          </a:p>
        </p:txBody>
      </p:sp>
      <p:sp>
        <p:nvSpPr>
          <p:cNvPr id="61" name="Shape 61"/>
          <p:cNvSpPr/>
          <p:nvPr/>
        </p:nvSpPr>
        <p:spPr>
          <a:xfrm>
            <a:off x="304800" y="3810000"/>
            <a:ext cx="5257799" cy="286231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r>
              <a:rPr dirty="0">
                <a:solidFill>
                  <a:srgbClr val="00FA92"/>
                </a:solidFill>
                <a:latin typeface="Calibri"/>
                <a:ea typeface="Calibri"/>
                <a:cs typeface="Calibri"/>
                <a:sym typeface="Calibri"/>
              </a:rPr>
              <a:t>Some examples of ways you can help our class this year: </a:t>
            </a:r>
            <a:endParaRPr lang="en-US" dirty="0" smtClean="0">
              <a:solidFill>
                <a:srgbClr val="00FA92"/>
              </a:solidFill>
              <a:latin typeface="Calibri"/>
              <a:ea typeface="Calibri"/>
              <a:cs typeface="Calibri"/>
              <a:sym typeface="Calibri"/>
            </a:endParaRPr>
          </a:p>
          <a:p>
            <a:pPr lvl="0"/>
            <a:r>
              <a:rPr dirty="0" smtClean="0">
                <a:solidFill>
                  <a:srgbClr val="00FA92"/>
                </a:solidFill>
                <a:latin typeface="Calibri"/>
                <a:ea typeface="Calibri"/>
                <a:cs typeface="Calibri"/>
                <a:sym typeface="Calibri"/>
              </a:rPr>
              <a:t>Thursday </a:t>
            </a:r>
            <a:r>
              <a:rPr dirty="0">
                <a:solidFill>
                  <a:srgbClr val="00FA92"/>
                </a:solidFill>
                <a:latin typeface="Calibri"/>
                <a:ea typeface="Calibri"/>
                <a:cs typeface="Calibri"/>
                <a:sym typeface="Calibri"/>
              </a:rPr>
              <a:t>Folders *See sign up genius on our class website. </a:t>
            </a:r>
          </a:p>
          <a:p>
            <a:pPr lvl="0"/>
            <a:r>
              <a:rPr dirty="0">
                <a:solidFill>
                  <a:srgbClr val="00FA92"/>
                </a:solidFill>
                <a:latin typeface="Calibri"/>
                <a:ea typeface="Calibri"/>
                <a:cs typeface="Calibri"/>
                <a:sym typeface="Calibri"/>
              </a:rPr>
              <a:t>Room Parents</a:t>
            </a:r>
          </a:p>
          <a:p>
            <a:pPr lvl="0"/>
            <a:r>
              <a:rPr dirty="0">
                <a:solidFill>
                  <a:srgbClr val="00FA92"/>
                </a:solidFill>
                <a:latin typeface="Calibri"/>
                <a:ea typeface="Calibri"/>
                <a:cs typeface="Calibri"/>
                <a:sym typeface="Calibri"/>
              </a:rPr>
              <a:t>Reading to the Class</a:t>
            </a:r>
          </a:p>
          <a:p>
            <a:pPr lvl="0"/>
            <a:r>
              <a:rPr dirty="0">
                <a:solidFill>
                  <a:srgbClr val="00FA92"/>
                </a:solidFill>
                <a:latin typeface="Calibri"/>
                <a:ea typeface="Calibri"/>
                <a:cs typeface="Calibri"/>
                <a:sym typeface="Calibri"/>
              </a:rPr>
              <a:t>At Home Helpers</a:t>
            </a:r>
          </a:p>
          <a:p>
            <a:pPr lvl="0"/>
            <a:r>
              <a:rPr dirty="0">
                <a:solidFill>
                  <a:srgbClr val="00FA92"/>
                </a:solidFill>
                <a:latin typeface="Calibri"/>
                <a:ea typeface="Calibri"/>
                <a:cs typeface="Calibri"/>
                <a:sym typeface="Calibri"/>
              </a:rPr>
              <a:t>Special Projects/Events</a:t>
            </a:r>
          </a:p>
          <a:p>
            <a:pPr lvl="0"/>
            <a:r>
              <a:rPr dirty="0">
                <a:solidFill>
                  <a:srgbClr val="00FA92"/>
                </a:solidFill>
                <a:latin typeface="Calibri"/>
                <a:ea typeface="Calibri"/>
                <a:cs typeface="Calibri"/>
                <a:sym typeface="Calibri"/>
              </a:rPr>
              <a:t>Field Trips</a:t>
            </a:r>
          </a:p>
          <a:p>
            <a:pPr lvl="0"/>
            <a:r>
              <a:rPr dirty="0">
                <a:solidFill>
                  <a:srgbClr val="00FA92"/>
                </a:solidFill>
                <a:latin typeface="Calibri"/>
                <a:ea typeface="Calibri"/>
                <a:cs typeface="Calibri"/>
                <a:sym typeface="Calibri"/>
              </a:rPr>
              <a:t>Watch D.O.G.S</a:t>
            </a:r>
          </a:p>
        </p:txBody>
      </p:sp>
      <p:pic>
        <p:nvPicPr>
          <p:cNvPr id="62" name="image11.png"/>
          <p:cNvPicPr/>
          <p:nvPr/>
        </p:nvPicPr>
        <p:blipFill>
          <a:blip r:embed="rId3" cstate="print">
            <a:extLst/>
          </a:blip>
          <a:stretch>
            <a:fillRect/>
          </a:stretch>
        </p:blipFill>
        <p:spPr>
          <a:xfrm>
            <a:off x="5943600" y="4572000"/>
            <a:ext cx="2383678" cy="2026126"/>
          </a:xfrm>
          <a:prstGeom prst="rect">
            <a:avLst/>
          </a:prstGeom>
          <a:ln w="12700">
            <a:miter lim="400000"/>
          </a:ln>
        </p:spPr>
      </p:pic>
      <p:grpSp>
        <p:nvGrpSpPr>
          <p:cNvPr id="65" name="Group 65"/>
          <p:cNvGrpSpPr/>
          <p:nvPr/>
        </p:nvGrpSpPr>
        <p:grpSpPr>
          <a:xfrm>
            <a:off x="7296642" y="3429000"/>
            <a:ext cx="1847358" cy="926955"/>
            <a:chOff x="0" y="0"/>
            <a:chExt cx="1847357" cy="926954"/>
          </a:xfrm>
        </p:grpSpPr>
        <p:sp>
          <p:nvSpPr>
            <p:cNvPr id="63" name="Shape 63"/>
            <p:cNvSpPr/>
            <p:nvPr/>
          </p:nvSpPr>
          <p:spPr>
            <a:xfrm>
              <a:off x="0" y="-1"/>
              <a:ext cx="1847358" cy="926956"/>
            </a:xfrm>
            <a:prstGeom prst="wedgeEllipseCallout">
              <a:avLst>
                <a:gd name="adj1" fmla="val -49385"/>
                <a:gd name="adj2" fmla="val 69623"/>
              </a:avLst>
            </a:prstGeom>
            <a:solidFill>
              <a:srgbClr val="FFFFFF"/>
            </a:solidFill>
            <a:ln w="25400" cap="flat">
              <a:solidFill>
                <a:srgbClr val="4F81BD"/>
              </a:solidFill>
              <a:prstDash val="solid"/>
              <a:bevel/>
            </a:ln>
            <a:effectLst/>
          </p:spPr>
          <p:txBody>
            <a:bodyPr wrap="square" lIns="45718" tIns="45718" rIns="45718" bIns="45718" numCol="1" anchor="t">
              <a:noAutofit/>
            </a:bodyPr>
            <a:lstStyle/>
            <a:p>
              <a:pPr lvl="0" algn="ctr">
                <a:defRPr>
                  <a:latin typeface="Calibri"/>
                  <a:ea typeface="Calibri"/>
                  <a:cs typeface="Calibri"/>
                  <a:sym typeface="Calibri"/>
                </a:defRPr>
              </a:pPr>
              <a:endParaRPr/>
            </a:p>
          </p:txBody>
        </p:sp>
        <p:sp>
          <p:nvSpPr>
            <p:cNvPr id="64" name="Shape 64"/>
            <p:cNvSpPr/>
            <p:nvPr/>
          </p:nvSpPr>
          <p:spPr>
            <a:xfrm>
              <a:off x="270538" y="135748"/>
              <a:ext cx="1306280" cy="6248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defRPr>
                  <a:latin typeface="Calibri"/>
                  <a:ea typeface="Calibri"/>
                  <a:cs typeface="Calibri"/>
                  <a:sym typeface="Calibri"/>
                </a:defRPr>
              </a:lvl1pPr>
            </a:lstStyle>
            <a:p>
              <a:pPr lvl="0"/>
              <a:r>
                <a:rPr dirty="0"/>
                <a:t>Can I lend a hand?</a:t>
              </a:r>
            </a:p>
          </p:txBody>
        </p:sp>
      </p:grpSp>
      <p:sp>
        <p:nvSpPr>
          <p:cNvPr id="66" name="Shape 66"/>
          <p:cNvSpPr/>
          <p:nvPr/>
        </p:nvSpPr>
        <p:spPr>
          <a:xfrm>
            <a:off x="3002676" y="665477"/>
            <a:ext cx="4737652" cy="70103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lgn="ctr">
              <a:defRPr sz="4000">
                <a:latin typeface="kg pdx bridgetown"/>
                <a:ea typeface="kg pdx bridgetown"/>
                <a:cs typeface="kg pdx bridgetown"/>
                <a:sym typeface="kg pdx bridgetown"/>
              </a:defRPr>
            </a:lvl1pPr>
          </a:lstStyle>
          <a:p>
            <a:pPr lvl="0">
              <a:defRPr sz="1800"/>
            </a:pPr>
            <a:r>
              <a:rPr sz="4000"/>
              <a:t>Calling all Volunteers…</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idx="4294967295"/>
          </p:nvPr>
        </p:nvSpPr>
        <p:spPr>
          <a:xfrm>
            <a:off x="520700" y="558799"/>
            <a:ext cx="7772400" cy="495300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lgn="l" defTabSz="877822">
              <a:lnSpc>
                <a:spcPct val="80000"/>
              </a:lnSpc>
              <a:defRPr sz="1800"/>
            </a:pPr>
            <a:r>
              <a:rPr sz="3400" dirty="0">
                <a:latin typeface="Comic Sans MS"/>
                <a:ea typeface="Comic Sans MS"/>
                <a:cs typeface="Comic Sans MS"/>
                <a:sym typeface="Comic Sans MS"/>
              </a:rPr>
              <a:t>Things you should practice </a:t>
            </a:r>
          </a:p>
          <a:p>
            <a:pPr lvl="0" algn="l" defTabSz="877822">
              <a:lnSpc>
                <a:spcPct val="80000"/>
              </a:lnSpc>
              <a:defRPr sz="1800"/>
            </a:pPr>
            <a:r>
              <a:rPr sz="3400" dirty="0">
                <a:latin typeface="Comic Sans MS"/>
                <a:ea typeface="Comic Sans MS"/>
                <a:cs typeface="Comic Sans MS"/>
                <a:sym typeface="Comic Sans MS"/>
              </a:rPr>
              <a:t>with your child at home…</a:t>
            </a:r>
            <a:br>
              <a:rPr sz="3400" dirty="0">
                <a:latin typeface="Comic Sans MS"/>
                <a:ea typeface="Comic Sans MS"/>
                <a:cs typeface="Comic Sans MS"/>
                <a:sym typeface="Comic Sans MS"/>
              </a:rPr>
            </a:br>
            <a:r>
              <a:rPr sz="2300" dirty="0">
                <a:solidFill>
                  <a:srgbClr val="0033CC"/>
                </a:solidFill>
                <a:latin typeface="Century Gothic"/>
                <a:ea typeface="Century Gothic"/>
                <a:cs typeface="Century Gothic"/>
                <a:sym typeface="Century Gothic"/>
              </a:rPr>
              <a:t>	</a:t>
            </a:r>
            <a:br>
              <a:rPr sz="2300" dirty="0">
                <a:solidFill>
                  <a:srgbClr val="0033CC"/>
                </a:solidFill>
                <a:latin typeface="Century Gothic"/>
                <a:ea typeface="Century Gothic"/>
                <a:cs typeface="Century Gothic"/>
                <a:sym typeface="Century Gothic"/>
              </a:rPr>
            </a:br>
            <a:r>
              <a:rPr sz="1700" dirty="0">
                <a:solidFill>
                  <a:srgbClr val="4F6228"/>
                </a:solidFill>
                <a:latin typeface="Century Gothic"/>
                <a:ea typeface="Century Gothic"/>
                <a:cs typeface="Century Gothic"/>
                <a:sym typeface="Century Gothic"/>
              </a:rPr>
              <a:t>1. Tying his/her shoes and dressing self.</a:t>
            </a:r>
            <a:br>
              <a:rPr sz="1700" dirty="0">
                <a:solidFill>
                  <a:srgbClr val="4F6228"/>
                </a:solidFill>
                <a:latin typeface="Century Gothic"/>
                <a:ea typeface="Century Gothic"/>
                <a:cs typeface="Century Gothic"/>
                <a:sym typeface="Century Gothic"/>
              </a:rPr>
            </a:br>
            <a:r>
              <a:rPr sz="1700" dirty="0">
                <a:solidFill>
                  <a:srgbClr val="4F6228"/>
                </a:solidFill>
                <a:latin typeface="Century Gothic"/>
                <a:ea typeface="Century Gothic"/>
                <a:cs typeface="Century Gothic"/>
                <a:sym typeface="Century Gothic"/>
              </a:rPr>
              <a:t/>
            </a:r>
            <a:br>
              <a:rPr sz="1700" dirty="0">
                <a:solidFill>
                  <a:srgbClr val="4F6228"/>
                </a:solidFill>
                <a:latin typeface="Century Gothic"/>
                <a:ea typeface="Century Gothic"/>
                <a:cs typeface="Century Gothic"/>
                <a:sym typeface="Century Gothic"/>
              </a:rPr>
            </a:br>
            <a:r>
              <a:rPr sz="1700" dirty="0">
                <a:solidFill>
                  <a:srgbClr val="4F6228"/>
                </a:solidFill>
                <a:latin typeface="Century Gothic"/>
                <a:ea typeface="Century Gothic"/>
                <a:cs typeface="Century Gothic"/>
                <a:sym typeface="Century Gothic"/>
              </a:rPr>
              <a:t>2. Unzipping and zipping his/her backpack.</a:t>
            </a:r>
            <a:br>
              <a:rPr sz="1700" dirty="0">
                <a:solidFill>
                  <a:srgbClr val="4F6228"/>
                </a:solidFill>
                <a:latin typeface="Century Gothic"/>
                <a:ea typeface="Century Gothic"/>
                <a:cs typeface="Century Gothic"/>
                <a:sym typeface="Century Gothic"/>
              </a:rPr>
            </a:br>
            <a:r>
              <a:rPr sz="1700" dirty="0">
                <a:solidFill>
                  <a:srgbClr val="4F6228"/>
                </a:solidFill>
                <a:latin typeface="Century Gothic"/>
                <a:ea typeface="Century Gothic"/>
                <a:cs typeface="Century Gothic"/>
                <a:sym typeface="Century Gothic"/>
              </a:rPr>
              <a:t/>
            </a:r>
            <a:br>
              <a:rPr sz="1700" dirty="0">
                <a:solidFill>
                  <a:srgbClr val="4F6228"/>
                </a:solidFill>
                <a:latin typeface="Century Gothic"/>
                <a:ea typeface="Century Gothic"/>
                <a:cs typeface="Century Gothic"/>
                <a:sym typeface="Century Gothic"/>
              </a:rPr>
            </a:br>
            <a:r>
              <a:rPr sz="1700" dirty="0">
                <a:solidFill>
                  <a:srgbClr val="4F6228"/>
                </a:solidFill>
                <a:latin typeface="Century Gothic"/>
                <a:ea typeface="Century Gothic"/>
                <a:cs typeface="Century Gothic"/>
                <a:sym typeface="Century Gothic"/>
              </a:rPr>
              <a:t>3. Opening snack packages independently.</a:t>
            </a:r>
            <a:br>
              <a:rPr sz="1700" dirty="0">
                <a:solidFill>
                  <a:srgbClr val="4F6228"/>
                </a:solidFill>
                <a:latin typeface="Century Gothic"/>
                <a:ea typeface="Century Gothic"/>
                <a:cs typeface="Century Gothic"/>
                <a:sym typeface="Century Gothic"/>
              </a:rPr>
            </a:br>
            <a:r>
              <a:rPr sz="1700" dirty="0">
                <a:solidFill>
                  <a:srgbClr val="4F6228"/>
                </a:solidFill>
                <a:latin typeface="Century Gothic"/>
                <a:ea typeface="Century Gothic"/>
                <a:cs typeface="Century Gothic"/>
                <a:sym typeface="Century Gothic"/>
              </a:rPr>
              <a:t/>
            </a:r>
            <a:br>
              <a:rPr sz="1700" dirty="0">
                <a:solidFill>
                  <a:srgbClr val="4F6228"/>
                </a:solidFill>
                <a:latin typeface="Century Gothic"/>
                <a:ea typeface="Century Gothic"/>
                <a:cs typeface="Century Gothic"/>
                <a:sym typeface="Century Gothic"/>
              </a:rPr>
            </a:br>
            <a:r>
              <a:rPr sz="1700" dirty="0">
                <a:solidFill>
                  <a:srgbClr val="4F6228"/>
                </a:solidFill>
                <a:latin typeface="Century Gothic"/>
                <a:ea typeface="Century Gothic"/>
                <a:cs typeface="Century Gothic"/>
                <a:sym typeface="Century Gothic"/>
              </a:rPr>
              <a:t>4. Buttoning and unzipping his/her pants. </a:t>
            </a:r>
            <a:br>
              <a:rPr sz="1700" dirty="0">
                <a:solidFill>
                  <a:srgbClr val="4F6228"/>
                </a:solidFill>
                <a:latin typeface="Century Gothic"/>
                <a:ea typeface="Century Gothic"/>
                <a:cs typeface="Century Gothic"/>
                <a:sym typeface="Century Gothic"/>
              </a:rPr>
            </a:br>
            <a:r>
              <a:rPr sz="1700" dirty="0">
                <a:solidFill>
                  <a:srgbClr val="4F6228"/>
                </a:solidFill>
                <a:latin typeface="Century Gothic"/>
                <a:ea typeface="Century Gothic"/>
                <a:cs typeface="Century Gothic"/>
                <a:sym typeface="Century Gothic"/>
              </a:rPr>
              <a:t/>
            </a:r>
            <a:br>
              <a:rPr sz="1700" dirty="0">
                <a:solidFill>
                  <a:srgbClr val="4F6228"/>
                </a:solidFill>
                <a:latin typeface="Century Gothic"/>
                <a:ea typeface="Century Gothic"/>
                <a:cs typeface="Century Gothic"/>
                <a:sym typeface="Century Gothic"/>
              </a:rPr>
            </a:br>
            <a:r>
              <a:rPr sz="1700" dirty="0">
                <a:solidFill>
                  <a:srgbClr val="4F6228"/>
                </a:solidFill>
                <a:latin typeface="Century Gothic"/>
                <a:ea typeface="Century Gothic"/>
                <a:cs typeface="Century Gothic"/>
                <a:sym typeface="Century Gothic"/>
              </a:rPr>
              <a:t>5. Cleaning up his/her toys in less than 5 minutes. </a:t>
            </a:r>
            <a:br>
              <a:rPr sz="1700" dirty="0">
                <a:solidFill>
                  <a:srgbClr val="4F6228"/>
                </a:solidFill>
                <a:latin typeface="Century Gothic"/>
                <a:ea typeface="Century Gothic"/>
                <a:cs typeface="Century Gothic"/>
                <a:sym typeface="Century Gothic"/>
              </a:rPr>
            </a:br>
            <a:r>
              <a:rPr sz="1700" dirty="0">
                <a:solidFill>
                  <a:srgbClr val="4F6228"/>
                </a:solidFill>
                <a:latin typeface="Century Gothic"/>
                <a:ea typeface="Century Gothic"/>
                <a:cs typeface="Century Gothic"/>
                <a:sym typeface="Century Gothic"/>
              </a:rPr>
              <a:t/>
            </a:r>
            <a:br>
              <a:rPr sz="1700" dirty="0">
                <a:solidFill>
                  <a:srgbClr val="4F6228"/>
                </a:solidFill>
                <a:latin typeface="Century Gothic"/>
                <a:ea typeface="Century Gothic"/>
                <a:cs typeface="Century Gothic"/>
                <a:sym typeface="Century Gothic"/>
              </a:rPr>
            </a:br>
            <a:r>
              <a:rPr sz="1700" dirty="0">
                <a:solidFill>
                  <a:srgbClr val="4F6228"/>
                </a:solidFill>
                <a:latin typeface="Century Gothic"/>
                <a:ea typeface="Century Gothic"/>
                <a:cs typeface="Century Gothic"/>
                <a:sym typeface="Century Gothic"/>
              </a:rPr>
              <a:t>6. Complying with a request the first time asked.</a:t>
            </a:r>
            <a:br>
              <a:rPr sz="1700" dirty="0">
                <a:solidFill>
                  <a:srgbClr val="4F6228"/>
                </a:solidFill>
                <a:latin typeface="Century Gothic"/>
                <a:ea typeface="Century Gothic"/>
                <a:cs typeface="Century Gothic"/>
                <a:sym typeface="Century Gothic"/>
              </a:rPr>
            </a:br>
            <a:r>
              <a:rPr sz="1700" dirty="0">
                <a:solidFill>
                  <a:srgbClr val="4F6228"/>
                </a:solidFill>
                <a:latin typeface="Century Gothic"/>
                <a:ea typeface="Century Gothic"/>
                <a:cs typeface="Century Gothic"/>
                <a:sym typeface="Century Gothic"/>
              </a:rPr>
              <a:t/>
            </a:r>
            <a:br>
              <a:rPr sz="1700" dirty="0">
                <a:solidFill>
                  <a:srgbClr val="4F6228"/>
                </a:solidFill>
                <a:latin typeface="Century Gothic"/>
                <a:ea typeface="Century Gothic"/>
                <a:cs typeface="Century Gothic"/>
                <a:sym typeface="Century Gothic"/>
              </a:rPr>
            </a:br>
            <a:r>
              <a:rPr sz="1700" dirty="0">
                <a:solidFill>
                  <a:srgbClr val="4F6228"/>
                </a:solidFill>
                <a:latin typeface="Century Gothic"/>
                <a:ea typeface="Century Gothic"/>
                <a:cs typeface="Century Gothic"/>
                <a:sym typeface="Century Gothic"/>
              </a:rPr>
              <a:t>7. Taking care of their own toileting needs</a:t>
            </a:r>
            <a:r>
              <a:rPr sz="1700" dirty="0" smtClean="0">
                <a:solidFill>
                  <a:srgbClr val="4F6228"/>
                </a:solidFill>
                <a:latin typeface="Century Gothic"/>
                <a:ea typeface="Century Gothic"/>
                <a:cs typeface="Century Gothic"/>
                <a:sym typeface="Century Gothic"/>
              </a:rPr>
              <a:t>.</a:t>
            </a:r>
            <a:r>
              <a:rPr lang="en-US" sz="1700" dirty="0" smtClean="0">
                <a:solidFill>
                  <a:srgbClr val="4F6228"/>
                </a:solidFill>
                <a:latin typeface="Century Gothic"/>
                <a:ea typeface="Century Gothic"/>
                <a:cs typeface="Century Gothic"/>
                <a:sym typeface="Century Gothic"/>
              </a:rPr>
              <a:t> This includes changing clothes if necessary. </a:t>
            </a:r>
            <a:endParaRPr sz="1700" dirty="0">
              <a:solidFill>
                <a:srgbClr val="4F6228"/>
              </a:solidFill>
              <a:latin typeface="Century Gothic"/>
              <a:ea typeface="Century Gothic"/>
              <a:cs typeface="Century Gothic"/>
              <a:sym typeface="Century Gothic"/>
            </a:endParaRPr>
          </a:p>
          <a:p>
            <a:pPr lvl="0" algn="l" defTabSz="877822">
              <a:lnSpc>
                <a:spcPct val="80000"/>
              </a:lnSpc>
              <a:defRPr sz="1800"/>
            </a:pPr>
            <a:endParaRPr sz="1700" dirty="0">
              <a:solidFill>
                <a:srgbClr val="4F6228"/>
              </a:solidFill>
              <a:latin typeface="Century Gothic"/>
              <a:ea typeface="Century Gothic"/>
              <a:cs typeface="Century Gothic"/>
              <a:sym typeface="Century Gothic"/>
            </a:endParaRPr>
          </a:p>
          <a:p>
            <a:pPr lvl="0" algn="l" defTabSz="877822">
              <a:lnSpc>
                <a:spcPct val="80000"/>
              </a:lnSpc>
              <a:defRPr sz="1800"/>
            </a:pPr>
            <a:r>
              <a:rPr sz="1700" dirty="0">
                <a:solidFill>
                  <a:srgbClr val="4F6228"/>
                </a:solidFill>
                <a:latin typeface="Century Gothic"/>
                <a:ea typeface="Century Gothic"/>
                <a:cs typeface="Century Gothic"/>
                <a:sym typeface="Century Gothic"/>
              </a:rPr>
              <a:t>8. Anything that encourages independence &amp; responsibility!!</a:t>
            </a:r>
            <a:br>
              <a:rPr sz="1700" dirty="0">
                <a:solidFill>
                  <a:srgbClr val="4F6228"/>
                </a:solidFill>
                <a:latin typeface="Century Gothic"/>
                <a:ea typeface="Century Gothic"/>
                <a:cs typeface="Century Gothic"/>
                <a:sym typeface="Century Gothic"/>
              </a:rPr>
            </a:br>
            <a:endParaRPr sz="1700" dirty="0">
              <a:solidFill>
                <a:srgbClr val="4F6228"/>
              </a:solidFill>
              <a:latin typeface="Century Gothic"/>
              <a:ea typeface="Century Gothic"/>
              <a:cs typeface="Century Gothic"/>
              <a:sym typeface="Century Gothic"/>
            </a:endParaRPr>
          </a:p>
        </p:txBody>
      </p:sp>
      <p:pic>
        <p:nvPicPr>
          <p:cNvPr id="69" name="image12.png"/>
          <p:cNvPicPr/>
          <p:nvPr/>
        </p:nvPicPr>
        <p:blipFill>
          <a:blip r:embed="rId2" cstate="print">
            <a:extLst/>
          </a:blip>
          <a:stretch>
            <a:fillRect/>
          </a:stretch>
        </p:blipFill>
        <p:spPr>
          <a:xfrm>
            <a:off x="6652269" y="315514"/>
            <a:ext cx="1765303" cy="2374902"/>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idx="4294967295"/>
          </p:nvPr>
        </p:nvSpPr>
        <p:spPr>
          <a:xfrm>
            <a:off x="368300" y="731835"/>
            <a:ext cx="8001000" cy="63976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l" defTabSz="859536">
              <a:defRPr sz="3700">
                <a:latin typeface="KG Throw My Hands Up in the Air"/>
                <a:ea typeface="KG Throw My Hands Up in the Air"/>
                <a:cs typeface="KG Throw My Hands Up in the Air"/>
                <a:sym typeface="KG Throw My Hands Up in the Air"/>
              </a:defRPr>
            </a:lvl1pPr>
          </a:lstStyle>
          <a:p>
            <a:pPr lvl="0">
              <a:defRPr sz="1800"/>
            </a:pPr>
            <a:r>
              <a:rPr sz="3700"/>
              <a:t>Behavior</a:t>
            </a:r>
          </a:p>
        </p:txBody>
      </p:sp>
      <p:sp>
        <p:nvSpPr>
          <p:cNvPr id="72" name="Shape 72"/>
          <p:cNvSpPr>
            <a:spLocks noGrp="1"/>
          </p:cNvSpPr>
          <p:nvPr>
            <p:ph type="body" idx="4294967295"/>
          </p:nvPr>
        </p:nvSpPr>
        <p:spPr>
          <a:xfrm>
            <a:off x="495300" y="1536700"/>
            <a:ext cx="8153400" cy="55626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marL="304800" lvl="0" indent="-304800">
              <a:spcBef>
                <a:spcPts val="200"/>
              </a:spcBef>
              <a:buChar char="•"/>
              <a:defRPr sz="1800"/>
            </a:pPr>
            <a:r>
              <a:rPr sz="1600">
                <a:latin typeface="Comic Sans MS Bold"/>
                <a:ea typeface="Comic Sans MS Bold"/>
                <a:cs typeface="Comic Sans MS Bold"/>
                <a:sym typeface="Comic Sans MS Bold"/>
              </a:rPr>
              <a:t>Behavior Plan</a:t>
            </a:r>
          </a:p>
          <a:p>
            <a:pPr marL="304800" lvl="0" indent="-304800">
              <a:spcBef>
                <a:spcPts val="200"/>
              </a:spcBef>
              <a:buChar char="•"/>
              <a:defRPr sz="1800"/>
            </a:pPr>
            <a:r>
              <a:rPr sz="1600">
                <a:latin typeface="Comic Sans MS"/>
                <a:ea typeface="Comic Sans MS"/>
                <a:cs typeface="Comic Sans MS"/>
                <a:sym typeface="Comic Sans MS"/>
              </a:rPr>
              <a:t>As you know, good behavior and learning go hand in hand. Simple class rules have been established to ensure your child experiences a positive and safe learning environment. Even as kindergarteners, children need to learn the importance of accepting responsibility for their actions. In our classroom, we keep track of behavior with the following system:</a:t>
            </a:r>
          </a:p>
          <a:p>
            <a:pPr marL="304800" lvl="0" indent="-304800">
              <a:spcBef>
                <a:spcPts val="200"/>
              </a:spcBef>
              <a:buChar char="•"/>
              <a:defRPr sz="1800"/>
            </a:pPr>
            <a:r>
              <a:rPr sz="1600">
                <a:latin typeface="Comic Sans MS"/>
                <a:ea typeface="Comic Sans MS"/>
                <a:cs typeface="Comic Sans MS"/>
                <a:sym typeface="Comic Sans MS"/>
              </a:rPr>
              <a:t>Students can earn class dojo points for desired behaviors (following directions quickly, raising a hand to speak, listening, manners, respecting themselves, others and the school, and making smart choices, etc.). </a:t>
            </a:r>
          </a:p>
          <a:p>
            <a:pPr marL="304800" lvl="0" indent="-304800">
              <a:spcBef>
                <a:spcPts val="200"/>
              </a:spcBef>
              <a:buChar char="•"/>
              <a:defRPr sz="1800"/>
            </a:pPr>
            <a:r>
              <a:rPr sz="1600">
                <a:latin typeface="Comic Sans MS"/>
                <a:ea typeface="Comic Sans MS"/>
                <a:cs typeface="Comic Sans MS"/>
                <a:sym typeface="Comic Sans MS"/>
              </a:rPr>
              <a:t>Students can lose a class dojo point if they are not following our class rules. </a:t>
            </a:r>
          </a:p>
          <a:p>
            <a:pPr marL="304800" lvl="0" indent="-304800">
              <a:spcBef>
                <a:spcPts val="200"/>
              </a:spcBef>
              <a:buChar char="•"/>
              <a:defRPr sz="1800"/>
            </a:pPr>
            <a:r>
              <a:rPr sz="1600">
                <a:latin typeface="Comic Sans MS"/>
                <a:ea typeface="Comic Sans MS"/>
                <a:cs typeface="Comic Sans MS"/>
                <a:sym typeface="Comic Sans MS"/>
              </a:rPr>
              <a:t>At the end of the day we review our daily points &amp; record them on the log in our daily folder. Various rewards will be decided on as a class and can be earned by students displaying positive points. </a:t>
            </a:r>
          </a:p>
          <a:p>
            <a:pPr marL="304800" lvl="0" indent="-304800">
              <a:spcBef>
                <a:spcPts val="200"/>
              </a:spcBef>
              <a:buChar char="•"/>
              <a:defRPr sz="1800"/>
            </a:pPr>
            <a:r>
              <a:rPr sz="1600">
                <a:latin typeface="Comic Sans MS"/>
                <a:ea typeface="Comic Sans MS"/>
                <a:cs typeface="Comic Sans MS"/>
                <a:sym typeface="Comic Sans MS"/>
              </a:rPr>
              <a:t>Parent codes help you stay updated with points your student earned! </a:t>
            </a:r>
          </a:p>
          <a:p>
            <a:pPr marL="304800" lvl="0" indent="-304800">
              <a:spcBef>
                <a:spcPts val="200"/>
              </a:spcBef>
              <a:buChar char="•"/>
              <a:defRPr sz="1800"/>
            </a:pPr>
            <a:r>
              <a:rPr sz="1600">
                <a:latin typeface="Comic Sans MS"/>
                <a:ea typeface="Comic Sans MS"/>
                <a:cs typeface="Comic Sans MS"/>
                <a:sym typeface="Comic Sans MS"/>
              </a:rPr>
              <a:t>Please review the behavior chart with your student daily. It is important to discuss your student’s day with them, but know that each day is a fresh start!</a:t>
            </a:r>
            <a:endParaRPr sz="1600">
              <a:latin typeface="Comic Sans MS Bold"/>
              <a:ea typeface="Comic Sans MS Bold"/>
              <a:cs typeface="Comic Sans MS Bold"/>
              <a:sym typeface="Comic Sans MS Bold"/>
            </a:endParaRPr>
          </a:p>
          <a:p>
            <a:pPr marL="304800" lvl="0" indent="-304800">
              <a:spcBef>
                <a:spcPts val="200"/>
              </a:spcBef>
              <a:buChar char="•"/>
              <a:defRPr sz="1800"/>
            </a:pPr>
            <a:r>
              <a:rPr sz="1600">
                <a:latin typeface="Comic Sans MS Bold"/>
                <a:ea typeface="Comic Sans MS Bold"/>
                <a:cs typeface="Comic Sans MS Bold"/>
                <a:sym typeface="Comic Sans MS Bold"/>
              </a:rPr>
              <a:t>Support from home is absolutely essential to make this behavior system work.</a:t>
            </a:r>
          </a:p>
        </p:txBody>
      </p:sp>
      <p:pic>
        <p:nvPicPr>
          <p:cNvPr id="73" name="image13.png"/>
          <p:cNvPicPr/>
          <p:nvPr/>
        </p:nvPicPr>
        <p:blipFill>
          <a:blip r:embed="rId2" cstate="print">
            <a:extLst/>
          </a:blip>
          <a:stretch>
            <a:fillRect/>
          </a:stretch>
        </p:blipFill>
        <p:spPr>
          <a:xfrm>
            <a:off x="3815102" y="290207"/>
            <a:ext cx="3894691" cy="1243622"/>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9193"/>
        </a:solidFill>
        <a:effectLst/>
      </p:bgPr>
    </p:bg>
    <p:spTree>
      <p:nvGrpSpPr>
        <p:cNvPr id="1" name=""/>
        <p:cNvGrpSpPr/>
        <p:nvPr/>
      </p:nvGrpSpPr>
      <p:grpSpPr>
        <a:xfrm>
          <a:off x="0" y="0"/>
          <a:ext cx="0" cy="0"/>
          <a:chOff x="0" y="0"/>
          <a:chExt cx="0" cy="0"/>
        </a:xfrm>
      </p:grpSpPr>
      <p:sp>
        <p:nvSpPr>
          <p:cNvPr id="75" name="Shape 75"/>
          <p:cNvSpPr>
            <a:spLocks noGrp="1"/>
          </p:cNvSpPr>
          <p:nvPr>
            <p:ph type="sldNum" sz="quarter" idx="2"/>
          </p:nvPr>
        </p:nvSpPr>
        <p:spPr>
          <a:xfrm>
            <a:off x="6553200" y="6404292"/>
            <a:ext cx="2133600" cy="269243"/>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defTabSz="850391">
              <a:defRPr sz="1100"/>
            </a:lvl1pPr>
          </a:lstStyle>
          <a:p>
            <a:pPr lvl="0">
              <a:defRPr sz="1800">
                <a:solidFill>
                  <a:srgbClr val="000000"/>
                </a:solidFill>
              </a:defRPr>
            </a:pPr>
            <a:fld id="{86CB4B4D-7CA3-9044-876B-883B54F8677D}" type="slidenum">
              <a:rPr sz="1100">
                <a:solidFill>
                  <a:srgbClr val="898989"/>
                </a:solidFill>
              </a:rPr>
              <a:pPr lvl="0">
                <a:defRPr sz="1800">
                  <a:solidFill>
                    <a:srgbClr val="000000"/>
                  </a:solidFill>
                </a:defRPr>
              </a:pPr>
              <a:t>17</a:t>
            </a:fld>
            <a:endParaRPr sz="1100">
              <a:solidFill>
                <a:srgbClr val="898989"/>
              </a:solidFill>
            </a:endParaRPr>
          </a:p>
        </p:txBody>
      </p:sp>
      <p:sp>
        <p:nvSpPr>
          <p:cNvPr id="76" name="Shape 76"/>
          <p:cNvSpPr/>
          <p:nvPr/>
        </p:nvSpPr>
        <p:spPr>
          <a:xfrm>
            <a:off x="4893" y="779778"/>
            <a:ext cx="8185891" cy="5170642"/>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lvl="0" algn="ctr"/>
            <a:r>
              <a:rPr sz="4200" dirty="0">
                <a:latin typeface="KG TRIBECA STAMP"/>
                <a:ea typeface="KG TRIBECA STAMP"/>
                <a:cs typeface="KG TRIBECA STAMP"/>
                <a:sym typeface="KG TRIBECA STAMP"/>
              </a:rPr>
              <a:t>Celebrations!!</a:t>
            </a:r>
            <a:endParaRPr sz="4200" dirty="0">
              <a:latin typeface="Calibri"/>
              <a:ea typeface="Calibri"/>
              <a:cs typeface="Calibri"/>
              <a:sym typeface="Calibri"/>
            </a:endParaRPr>
          </a:p>
          <a:p>
            <a:pPr lvl="0" algn="ctr"/>
            <a:endParaRPr sz="2400" dirty="0">
              <a:latin typeface="Calibri"/>
              <a:ea typeface="Calibri"/>
              <a:cs typeface="Calibri"/>
              <a:sym typeface="Calibri"/>
            </a:endParaRPr>
          </a:p>
          <a:p>
            <a:pPr lvl="0" algn="ctr"/>
            <a:r>
              <a:rPr sz="2400" dirty="0">
                <a:latin typeface="Janda Snickerdoodle Serif"/>
                <a:ea typeface="Janda Snickerdoodle Serif"/>
                <a:cs typeface="Janda Snickerdoodle Serif"/>
                <a:sym typeface="Janda Snickerdoodle Serif"/>
              </a:rPr>
              <a:t>We know that this is an important time in a kid’s life &amp;</a:t>
            </a:r>
            <a:endParaRPr sz="2400" dirty="0">
              <a:latin typeface="Calibri"/>
              <a:ea typeface="Calibri"/>
              <a:cs typeface="Calibri"/>
              <a:sym typeface="Calibri"/>
            </a:endParaRPr>
          </a:p>
          <a:p>
            <a:pPr lvl="0" algn="ctr"/>
            <a:r>
              <a:rPr sz="2400" dirty="0">
                <a:latin typeface="Janda Snickerdoodle Serif"/>
                <a:ea typeface="Janda Snickerdoodle Serif"/>
                <a:cs typeface="Janda Snickerdoodle Serif"/>
                <a:sym typeface="Janda Snickerdoodle Serif"/>
              </a:rPr>
              <a:t> we LOVE to celebrate birthdays! </a:t>
            </a:r>
            <a:endParaRPr lang="en-US" sz="2400" dirty="0" smtClean="0">
              <a:latin typeface="Janda Snickerdoodle Serif"/>
              <a:ea typeface="Janda Snickerdoodle Serif"/>
              <a:cs typeface="Janda Snickerdoodle Serif"/>
              <a:sym typeface="Janda Snickerdoodle Serif"/>
            </a:endParaRPr>
          </a:p>
          <a:p>
            <a:pPr lvl="0" algn="ctr"/>
            <a:endParaRPr sz="2400" dirty="0">
              <a:latin typeface="Calibri"/>
              <a:ea typeface="Calibri"/>
              <a:cs typeface="Calibri"/>
              <a:sym typeface="Calibri"/>
            </a:endParaRPr>
          </a:p>
          <a:p>
            <a:pPr lvl="0" algn="ctr"/>
            <a:r>
              <a:rPr sz="2400" dirty="0">
                <a:latin typeface="Janda Snickerdoodle Serif"/>
                <a:ea typeface="Janda Snickerdoodle Serif"/>
                <a:cs typeface="Janda Snickerdoodle Serif"/>
                <a:sym typeface="Janda Snickerdoodle Serif"/>
              </a:rPr>
              <a:t>With that being said, there are a few things to keep in </a:t>
            </a:r>
            <a:r>
              <a:rPr sz="2400" dirty="0" smtClean="0">
                <a:latin typeface="Janda Snickerdoodle Serif"/>
                <a:ea typeface="Janda Snickerdoodle Serif"/>
                <a:cs typeface="Janda Snickerdoodle Serif"/>
                <a:sym typeface="Janda Snickerdoodle Serif"/>
              </a:rPr>
              <a:t>mind</a:t>
            </a:r>
            <a:r>
              <a:rPr lang="en-US" sz="2400" dirty="0" smtClean="0">
                <a:latin typeface="Janda Snickerdoodle Serif"/>
                <a:ea typeface="Janda Snickerdoodle Serif"/>
                <a:cs typeface="Janda Snickerdoodle Serif"/>
                <a:sym typeface="Janda Snickerdoodle Serif"/>
              </a:rPr>
              <a:t>:</a:t>
            </a:r>
            <a:endParaRPr sz="2400" dirty="0">
              <a:latin typeface="Calibri"/>
              <a:ea typeface="Calibri"/>
              <a:cs typeface="Calibri"/>
              <a:sym typeface="Calibri"/>
            </a:endParaRPr>
          </a:p>
          <a:p>
            <a:pPr lvl="0" algn="ctr"/>
            <a:r>
              <a:rPr dirty="0">
                <a:latin typeface="Janda Snickerdoodle Serif"/>
                <a:ea typeface="Janda Snickerdoodle Serif"/>
                <a:cs typeface="Janda Snickerdoodle Serif"/>
                <a:sym typeface="Janda Snickerdoodle Serif"/>
              </a:rPr>
              <a:t>-We will celebrate birthdays after lunch, </a:t>
            </a:r>
            <a:endParaRPr lang="en-US" dirty="0" smtClean="0">
              <a:latin typeface="Janda Snickerdoodle Serif"/>
              <a:ea typeface="Janda Snickerdoodle Serif"/>
              <a:cs typeface="Janda Snickerdoodle Serif"/>
              <a:sym typeface="Janda Snickerdoodle Serif"/>
            </a:endParaRPr>
          </a:p>
          <a:p>
            <a:pPr lvl="0" algn="ctr"/>
            <a:r>
              <a:rPr dirty="0" smtClean="0">
                <a:latin typeface="Janda Snickerdoodle Serif"/>
                <a:ea typeface="Janda Snickerdoodle Serif"/>
                <a:cs typeface="Janda Snickerdoodle Serif"/>
                <a:sym typeface="Janda Snickerdoodle Serif"/>
              </a:rPr>
              <a:t>before </a:t>
            </a:r>
            <a:r>
              <a:rPr dirty="0">
                <a:latin typeface="Janda Snickerdoodle Serif"/>
                <a:ea typeface="Janda Snickerdoodle Serif"/>
                <a:cs typeface="Janda Snickerdoodle Serif"/>
                <a:sym typeface="Janda Snickerdoodle Serif"/>
              </a:rPr>
              <a:t>our recess time. </a:t>
            </a:r>
            <a:endParaRPr dirty="0">
              <a:latin typeface="Calibri"/>
              <a:ea typeface="Calibri"/>
              <a:cs typeface="Calibri"/>
              <a:sym typeface="Calibri"/>
            </a:endParaRPr>
          </a:p>
          <a:p>
            <a:pPr lvl="0" algn="ctr"/>
            <a:r>
              <a:rPr lang="en-US" dirty="0" smtClean="0">
                <a:latin typeface="Janda Snickerdoodle Serif"/>
                <a:ea typeface="Janda Snickerdoodle Serif"/>
                <a:cs typeface="Janda Snickerdoodle Serif"/>
                <a:sym typeface="Janda Snickerdoodle Serif"/>
              </a:rPr>
              <a:t>-You may bring a small nut free treat (cookies, brownies or donuts) for</a:t>
            </a:r>
            <a:endParaRPr lang="en-US" dirty="0" smtClean="0">
              <a:latin typeface="Calibri"/>
              <a:ea typeface="Calibri"/>
              <a:cs typeface="Calibri"/>
              <a:sym typeface="Calibri"/>
            </a:endParaRPr>
          </a:p>
          <a:p>
            <a:pPr lvl="0" algn="ctr"/>
            <a:r>
              <a:rPr lang="en-US" dirty="0" smtClean="0">
                <a:latin typeface="Janda Snickerdoodle Serif"/>
                <a:ea typeface="Janda Snickerdoodle Serif"/>
                <a:cs typeface="Janda Snickerdoodle Serif"/>
                <a:sym typeface="Janda Snickerdoodle Serif"/>
              </a:rPr>
              <a:t> the class if you wish to celebrate birthdays at school. </a:t>
            </a:r>
            <a:endParaRPr sz="2400" dirty="0">
              <a:latin typeface="Calibri"/>
              <a:ea typeface="Calibri"/>
              <a:cs typeface="Calibri"/>
              <a:sym typeface="Calibri"/>
            </a:endParaRPr>
          </a:p>
          <a:p>
            <a:pPr lvl="0" algn="ctr"/>
            <a:r>
              <a:rPr dirty="0">
                <a:latin typeface="Janda Snickerdoodle Serif"/>
                <a:ea typeface="Janda Snickerdoodle Serif"/>
                <a:cs typeface="Janda Snickerdoodle Serif"/>
                <a:sym typeface="Janda Snickerdoodle Serif"/>
              </a:rPr>
              <a:t>-Please do not bring balloons as we have some with allergies.</a:t>
            </a:r>
            <a:endParaRPr dirty="0">
              <a:latin typeface="Calibri"/>
              <a:ea typeface="Calibri"/>
              <a:cs typeface="Calibri"/>
              <a:sym typeface="Calibri"/>
            </a:endParaRPr>
          </a:p>
          <a:p>
            <a:pPr lvl="0" algn="ctr"/>
            <a:r>
              <a:rPr sz="2400" dirty="0">
                <a:latin typeface="Janda Snickerdoodle Serif"/>
                <a:ea typeface="Janda Snickerdoodle Serif"/>
                <a:cs typeface="Janda Snickerdoodle Serif"/>
                <a:sym typeface="Janda Snickerdoodle Serif"/>
              </a:rPr>
              <a:t>-We will have two class parties this </a:t>
            </a:r>
            <a:r>
              <a:rPr sz="2400" dirty="0" smtClean="0">
                <a:latin typeface="Janda Snickerdoodle Serif"/>
                <a:ea typeface="Janda Snickerdoodle Serif"/>
                <a:cs typeface="Janda Snickerdoodle Serif"/>
                <a:sym typeface="Janda Snickerdoodle Serif"/>
              </a:rPr>
              <a:t>year</a:t>
            </a:r>
            <a:endParaRPr lang="en-US" sz="2400" dirty="0" smtClean="0">
              <a:latin typeface="Janda Snickerdoodle Serif"/>
              <a:ea typeface="Janda Snickerdoodle Serif"/>
              <a:cs typeface="Janda Snickerdoodle Serif"/>
              <a:sym typeface="Janda Snickerdoodle Serif"/>
            </a:endParaRPr>
          </a:p>
          <a:p>
            <a:pPr lvl="0" algn="ctr"/>
            <a:r>
              <a:rPr sz="2400" dirty="0" smtClean="0">
                <a:latin typeface="Janda Snickerdoodle Serif"/>
                <a:ea typeface="Janda Snickerdoodle Serif"/>
                <a:cs typeface="Janda Snickerdoodle Serif"/>
                <a:sym typeface="Janda Snickerdoodle Serif"/>
              </a:rPr>
              <a:t> </a:t>
            </a:r>
            <a:r>
              <a:rPr sz="2400" dirty="0">
                <a:latin typeface="Janda Snickerdoodle Serif"/>
                <a:ea typeface="Janda Snickerdoodle Serif"/>
                <a:cs typeface="Janda Snickerdoodle Serif"/>
                <a:sym typeface="Janda Snickerdoodle Serif"/>
              </a:rPr>
              <a:t>(Winter Party, Valentine’s Party &amp; </a:t>
            </a:r>
            <a:endParaRPr lang="en-US" sz="2400" dirty="0" smtClean="0">
              <a:latin typeface="Janda Snickerdoodle Serif"/>
              <a:ea typeface="Janda Snickerdoodle Serif"/>
              <a:cs typeface="Janda Snickerdoodle Serif"/>
              <a:sym typeface="Janda Snickerdoodle Serif"/>
            </a:endParaRPr>
          </a:p>
          <a:p>
            <a:pPr lvl="0" algn="ctr"/>
            <a:r>
              <a:rPr sz="2400" dirty="0" smtClean="0">
                <a:latin typeface="Janda Snickerdoodle Serif"/>
                <a:ea typeface="Janda Snickerdoodle Serif"/>
                <a:cs typeface="Janda Snickerdoodle Serif"/>
                <a:sym typeface="Janda Snickerdoodle Serif"/>
              </a:rPr>
              <a:t>then </a:t>
            </a:r>
            <a:r>
              <a:rPr sz="2400" dirty="0">
                <a:latin typeface="Janda Snickerdoodle Serif"/>
                <a:ea typeface="Janda Snickerdoodle Serif"/>
                <a:cs typeface="Janda Snickerdoodle Serif"/>
                <a:sym typeface="Janda Snickerdoodle Serif"/>
              </a:rPr>
              <a:t>we will do an end of year celebration) </a:t>
            </a:r>
            <a:endParaRPr sz="2500" dirty="0">
              <a:latin typeface="Calibri"/>
              <a:ea typeface="Calibri"/>
              <a:cs typeface="Calibri"/>
              <a:sym typeface="Calibri"/>
            </a:endParaRPr>
          </a:p>
        </p:txBody>
      </p:sp>
      <p:pic>
        <p:nvPicPr>
          <p:cNvPr id="77" name="image14.png"/>
          <p:cNvPicPr/>
          <p:nvPr/>
        </p:nvPicPr>
        <p:blipFill>
          <a:blip r:embed="rId2" cstate="print">
            <a:extLst/>
          </a:blip>
          <a:stretch>
            <a:fillRect/>
          </a:stretch>
        </p:blipFill>
        <p:spPr>
          <a:xfrm>
            <a:off x="8001000" y="0"/>
            <a:ext cx="914400" cy="2514600"/>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6D6FF"/>
        </a:solidFill>
        <a:effectLst/>
      </p:bgPr>
    </p:bg>
    <p:spTree>
      <p:nvGrpSpPr>
        <p:cNvPr id="1" name=""/>
        <p:cNvGrpSpPr/>
        <p:nvPr/>
      </p:nvGrpSpPr>
      <p:grpSpPr>
        <a:xfrm>
          <a:off x="0" y="0"/>
          <a:ext cx="0" cy="0"/>
          <a:chOff x="0" y="0"/>
          <a:chExt cx="0" cy="0"/>
        </a:xfrm>
      </p:grpSpPr>
      <p:sp>
        <p:nvSpPr>
          <p:cNvPr id="79" name="Shape 79"/>
          <p:cNvSpPr>
            <a:spLocks noGrp="1"/>
          </p:cNvSpPr>
          <p:nvPr>
            <p:ph type="sldNum" sz="quarter" idx="2"/>
          </p:nvPr>
        </p:nvSpPr>
        <p:spPr>
          <a:xfrm>
            <a:off x="6553200" y="6404292"/>
            <a:ext cx="2133600" cy="269243"/>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defTabSz="850391">
              <a:defRPr sz="1100"/>
            </a:lvl1pPr>
          </a:lstStyle>
          <a:p>
            <a:pPr lvl="0">
              <a:defRPr sz="1800">
                <a:solidFill>
                  <a:srgbClr val="000000"/>
                </a:solidFill>
              </a:defRPr>
            </a:pPr>
            <a:fld id="{86CB4B4D-7CA3-9044-876B-883B54F8677D}" type="slidenum">
              <a:rPr sz="1100">
                <a:solidFill>
                  <a:srgbClr val="898989"/>
                </a:solidFill>
              </a:rPr>
              <a:pPr lvl="0">
                <a:defRPr sz="1800">
                  <a:solidFill>
                    <a:srgbClr val="000000"/>
                  </a:solidFill>
                </a:defRPr>
              </a:pPr>
              <a:t>18</a:t>
            </a:fld>
            <a:endParaRPr sz="1100">
              <a:solidFill>
                <a:srgbClr val="898989"/>
              </a:solidFill>
            </a:endParaRPr>
          </a:p>
        </p:txBody>
      </p:sp>
      <p:sp>
        <p:nvSpPr>
          <p:cNvPr id="80" name="Shape 80"/>
          <p:cNvSpPr/>
          <p:nvPr/>
        </p:nvSpPr>
        <p:spPr>
          <a:xfrm>
            <a:off x="1143000" y="208278"/>
            <a:ext cx="7772400" cy="6463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lgn="ctr"/>
            <a:r>
              <a:rPr sz="3600" dirty="0">
                <a:latin typeface="KG Wake Me Up"/>
                <a:ea typeface="KG Wake Me Up"/>
                <a:cs typeface="KG Wake Me Up"/>
                <a:sym typeface="KG Wake Me Up"/>
              </a:rPr>
              <a:t>Next </a:t>
            </a:r>
            <a:r>
              <a:rPr sz="3600" dirty="0" smtClean="0">
                <a:latin typeface="KG Wake Me Up"/>
                <a:ea typeface="KG Wake Me Up"/>
                <a:cs typeface="KG Wake Me Up"/>
                <a:sym typeface="KG Wake Me Up"/>
              </a:rPr>
              <a:t>Generation</a:t>
            </a:r>
            <a:r>
              <a:rPr lang="en-US" sz="3600" dirty="0" smtClean="0">
                <a:latin typeface="KG Wake Me Up"/>
                <a:ea typeface="KG Wake Me Up"/>
                <a:cs typeface="KG Wake Me Up"/>
                <a:sym typeface="KG Wake Me Up"/>
              </a:rPr>
              <a:t> </a:t>
            </a:r>
            <a:r>
              <a:rPr sz="3600" dirty="0" smtClean="0">
                <a:latin typeface="KG Wake Me Up"/>
                <a:ea typeface="KG Wake Me Up"/>
                <a:cs typeface="KG Wake Me Up"/>
                <a:sym typeface="KG Wake Me Up"/>
              </a:rPr>
              <a:t>Digital </a:t>
            </a:r>
            <a:r>
              <a:rPr sz="3600" dirty="0">
                <a:latin typeface="KG Wake Me Up"/>
                <a:ea typeface="KG Wake Me Up"/>
                <a:cs typeface="KG Wake Me Up"/>
                <a:sym typeface="KG Wake Me Up"/>
              </a:rPr>
              <a:t>Classroom</a:t>
            </a:r>
          </a:p>
        </p:txBody>
      </p:sp>
      <p:sp>
        <p:nvSpPr>
          <p:cNvPr id="81" name="Shape 81"/>
          <p:cNvSpPr/>
          <p:nvPr/>
        </p:nvSpPr>
        <p:spPr>
          <a:xfrm>
            <a:off x="1524000" y="838200"/>
            <a:ext cx="6934200" cy="5078309"/>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lgn="ctr"/>
            <a:r>
              <a:rPr dirty="0">
                <a:latin typeface="Calibri"/>
                <a:ea typeface="Calibri"/>
                <a:cs typeface="Calibri"/>
                <a:sym typeface="Calibri"/>
              </a:rPr>
              <a:t>I am SOOO excited to share this with you! </a:t>
            </a:r>
          </a:p>
          <a:p>
            <a:pPr lvl="0"/>
            <a:endParaRPr dirty="0">
              <a:latin typeface="Calibri"/>
              <a:ea typeface="Calibri"/>
              <a:cs typeface="Calibri"/>
              <a:sym typeface="Calibri"/>
            </a:endParaRPr>
          </a:p>
          <a:p>
            <a:pPr lvl="0" algn="l"/>
            <a:r>
              <a:rPr dirty="0">
                <a:latin typeface="Calibri"/>
                <a:ea typeface="Calibri"/>
                <a:cs typeface="Calibri"/>
                <a:sym typeface="Calibri"/>
              </a:rPr>
              <a:t>Our classroom is part of a </a:t>
            </a:r>
            <a:r>
              <a:rPr dirty="0" smtClean="0">
                <a:latin typeface="Calibri"/>
                <a:ea typeface="Calibri"/>
                <a:cs typeface="Calibri"/>
                <a:sym typeface="Calibri"/>
              </a:rPr>
              <a:t>pilot</a:t>
            </a:r>
            <a:r>
              <a:rPr lang="en-US" dirty="0" smtClean="0">
                <a:latin typeface="Calibri"/>
                <a:ea typeface="Calibri"/>
                <a:cs typeface="Calibri"/>
                <a:sym typeface="Calibri"/>
              </a:rPr>
              <a:t> </a:t>
            </a:r>
            <a:r>
              <a:rPr dirty="0" smtClean="0">
                <a:latin typeface="Calibri"/>
                <a:ea typeface="Calibri"/>
                <a:cs typeface="Calibri"/>
                <a:sym typeface="Calibri"/>
              </a:rPr>
              <a:t>program </a:t>
            </a:r>
            <a:r>
              <a:rPr dirty="0">
                <a:latin typeface="Calibri"/>
                <a:ea typeface="Calibri"/>
                <a:cs typeface="Calibri"/>
                <a:sym typeface="Calibri"/>
              </a:rPr>
              <a:t>for Round Rock ISD! This is the 3rd and final year of the program in </a:t>
            </a:r>
            <a:r>
              <a:rPr dirty="0" smtClean="0">
                <a:latin typeface="Calibri"/>
                <a:ea typeface="Calibri"/>
                <a:cs typeface="Calibri"/>
                <a:sym typeface="Calibri"/>
              </a:rPr>
              <a:t>which</a:t>
            </a:r>
            <a:r>
              <a:rPr lang="en-US" dirty="0" smtClean="0">
                <a:latin typeface="Calibri"/>
                <a:ea typeface="Calibri"/>
                <a:cs typeface="Calibri"/>
                <a:sym typeface="Calibri"/>
              </a:rPr>
              <a:t> </a:t>
            </a:r>
            <a:r>
              <a:rPr dirty="0" smtClean="0">
                <a:latin typeface="Calibri"/>
                <a:ea typeface="Calibri"/>
                <a:cs typeface="Calibri"/>
                <a:sym typeface="Calibri"/>
              </a:rPr>
              <a:t>certain </a:t>
            </a:r>
            <a:r>
              <a:rPr dirty="0">
                <a:latin typeface="Calibri"/>
                <a:ea typeface="Calibri"/>
                <a:cs typeface="Calibri"/>
                <a:sym typeface="Calibri"/>
              </a:rPr>
              <a:t>classrooms will receive a class set of tablets to utilize for instruction. </a:t>
            </a:r>
          </a:p>
          <a:p>
            <a:pPr lvl="0"/>
            <a:r>
              <a:rPr dirty="0">
                <a:latin typeface="Calibri"/>
                <a:ea typeface="Calibri"/>
                <a:cs typeface="Calibri"/>
                <a:sym typeface="Calibri"/>
              </a:rPr>
              <a:t>We are lucky enough to be paired with a 1st grade classroom (Mrs. Ashby) for this program. Our classes will be collaborating on projects throughout the year using tablets to help support our learning! </a:t>
            </a:r>
          </a:p>
          <a:p>
            <a:pPr lvl="0"/>
            <a:endParaRPr dirty="0">
              <a:latin typeface="Calibri"/>
              <a:ea typeface="Calibri"/>
              <a:cs typeface="Calibri"/>
              <a:sym typeface="Calibri"/>
            </a:endParaRPr>
          </a:p>
          <a:p>
            <a:pPr lvl="0"/>
            <a:r>
              <a:rPr dirty="0">
                <a:latin typeface="Calibri"/>
                <a:ea typeface="Calibri"/>
                <a:cs typeface="Calibri"/>
                <a:sym typeface="Calibri"/>
              </a:rPr>
              <a:t>These tablets will remain at school and will be used to help support learning in our classrooms! This will be done in a very safe way so as to protect the privacy of each of our learners while still giving them the chance to experience this wonderful technology! </a:t>
            </a:r>
          </a:p>
          <a:p>
            <a:pPr lvl="0"/>
            <a:endParaRPr dirty="0">
              <a:latin typeface="Calibri"/>
              <a:ea typeface="Calibri"/>
              <a:cs typeface="Calibri"/>
              <a:sym typeface="Calibri"/>
            </a:endParaRPr>
          </a:p>
          <a:p>
            <a:pPr lvl="0"/>
            <a:r>
              <a:rPr dirty="0">
                <a:latin typeface="Calibri"/>
                <a:ea typeface="Calibri"/>
                <a:cs typeface="Calibri"/>
                <a:sym typeface="Calibri"/>
              </a:rPr>
              <a:t>We will use our technology in meaningful ways to help bring the real world to our fingertips! I cannot wait to share all of the wonderful things that your student will do using these tools! For more information throughout the year, please visit our class website! </a:t>
            </a:r>
          </a:p>
        </p:txBody>
      </p:sp>
      <p:pic>
        <p:nvPicPr>
          <p:cNvPr id="82" name="image15.png"/>
          <p:cNvPicPr/>
          <p:nvPr/>
        </p:nvPicPr>
        <p:blipFill>
          <a:blip r:embed="rId2" cstate="print">
            <a:extLst/>
          </a:blip>
          <a:stretch>
            <a:fillRect/>
          </a:stretch>
        </p:blipFill>
        <p:spPr>
          <a:xfrm>
            <a:off x="685366" y="488998"/>
            <a:ext cx="736830" cy="1150174"/>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Box 1"/>
          <p:cNvSpPr txBox="1"/>
          <p:nvPr/>
        </p:nvSpPr>
        <p:spPr>
          <a:xfrm>
            <a:off x="2667000" y="457200"/>
            <a:ext cx="3429000" cy="58477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rgbClr val="000000"/>
                </a:solidFill>
                <a:effectLst/>
                <a:uFillTx/>
                <a:latin typeface="+mj-lt"/>
                <a:ea typeface="+mj-ea"/>
                <a:cs typeface="+mj-cs"/>
                <a:sym typeface="Helvetica"/>
              </a:rPr>
              <a:t>TAG/Enrichment</a:t>
            </a:r>
            <a:endParaRPr kumimoji="0" lang="en-US" sz="3200" b="0" i="0" u="none" strike="noStrike" cap="none" spc="0" normalizeH="0" baseline="0" dirty="0">
              <a:ln>
                <a:noFill/>
              </a:ln>
              <a:solidFill>
                <a:srgbClr val="000000"/>
              </a:solidFill>
              <a:effectLst/>
              <a:uFillTx/>
              <a:latin typeface="+mj-lt"/>
              <a:ea typeface="+mj-ea"/>
              <a:cs typeface="+mj-cs"/>
              <a:sym typeface="Helvetica"/>
            </a:endParaRPr>
          </a:p>
        </p:txBody>
      </p:sp>
      <p:sp>
        <p:nvSpPr>
          <p:cNvPr id="3" name="TextBox 2"/>
          <p:cNvSpPr txBox="1"/>
          <p:nvPr/>
        </p:nvSpPr>
        <p:spPr>
          <a:xfrm>
            <a:off x="762000" y="1600200"/>
            <a:ext cx="7620000" cy="43396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en-US" sz="2400" dirty="0" smtClean="0">
                <a:solidFill>
                  <a:srgbClr val="000000"/>
                </a:solidFill>
              </a:rPr>
              <a:t>We have monthly “enrichment </a:t>
            </a:r>
          </a:p>
          <a:p>
            <a:pPr marL="0" marR="0" indent="0" algn="ctr" defTabSz="914400" rtl="0" fontAlgn="auto" latinLnBrk="1" hangingPunct="0">
              <a:lnSpc>
                <a:spcPct val="100000"/>
              </a:lnSpc>
              <a:spcBef>
                <a:spcPts val="0"/>
              </a:spcBef>
              <a:spcAft>
                <a:spcPts val="0"/>
              </a:spcAft>
              <a:buClrTx/>
              <a:buSzTx/>
              <a:buFontTx/>
              <a:buNone/>
              <a:tabLst/>
            </a:pPr>
            <a:r>
              <a:rPr lang="en-US" sz="2400" dirty="0" smtClean="0">
                <a:solidFill>
                  <a:srgbClr val="000000"/>
                </a:solidFill>
              </a:rPr>
              <a:t>lessons” with our TAG teacher. </a:t>
            </a:r>
          </a:p>
          <a:p>
            <a:pPr marL="0" marR="0" indent="0" algn="ctr" defTabSz="914400" rtl="0" fontAlgn="auto" latinLnBrk="1" hangingPunct="0">
              <a:lnSpc>
                <a:spcPct val="100000"/>
              </a:lnSpc>
              <a:spcBef>
                <a:spcPts val="0"/>
              </a:spcBef>
              <a:spcAft>
                <a:spcPts val="0"/>
              </a:spcAft>
              <a:buClrTx/>
              <a:buSzTx/>
              <a:buFontTx/>
              <a:buNone/>
              <a:tabLst/>
            </a:pPr>
            <a:endParaRPr lang="en-US" sz="2400" dirty="0" smtClean="0">
              <a:solidFill>
                <a:srgbClr val="000000"/>
              </a:solidFill>
            </a:endParaRPr>
          </a:p>
          <a:p>
            <a:pPr marL="0" marR="0" indent="0" algn="ctr"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000000"/>
                </a:solidFill>
                <a:effectLst/>
                <a:uFillTx/>
                <a:latin typeface="+mj-lt"/>
                <a:ea typeface="+mj-ea"/>
                <a:cs typeface="+mj-cs"/>
                <a:sym typeface="Helvetica"/>
              </a:rPr>
              <a:t>If</a:t>
            </a:r>
            <a:r>
              <a:rPr kumimoji="0" lang="en-US" sz="2400" b="0" i="0" u="none" strike="noStrike" cap="none" spc="0" normalizeH="0" dirty="0" smtClean="0">
                <a:ln>
                  <a:noFill/>
                </a:ln>
                <a:solidFill>
                  <a:srgbClr val="000000"/>
                </a:solidFill>
                <a:effectLst/>
                <a:uFillTx/>
                <a:latin typeface="+mj-lt"/>
                <a:ea typeface="+mj-ea"/>
                <a:cs typeface="+mj-cs"/>
                <a:sym typeface="Helvetica"/>
              </a:rPr>
              <a:t> you have questions about TAG,</a:t>
            </a:r>
          </a:p>
          <a:p>
            <a:pPr marL="0" marR="0" indent="0" algn="ctr"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dirty="0" smtClean="0">
                <a:ln>
                  <a:noFill/>
                </a:ln>
                <a:solidFill>
                  <a:srgbClr val="000000"/>
                </a:solidFill>
                <a:effectLst/>
                <a:uFillTx/>
                <a:latin typeface="+mj-lt"/>
                <a:ea typeface="+mj-ea"/>
                <a:cs typeface="+mj-cs"/>
                <a:sym typeface="Helvetica"/>
              </a:rPr>
              <a:t> I suggest emailing Angel </a:t>
            </a:r>
          </a:p>
          <a:p>
            <a:pPr marL="0" marR="0" indent="0" algn="ctr"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dirty="0" err="1" smtClean="0">
                <a:ln>
                  <a:noFill/>
                </a:ln>
                <a:solidFill>
                  <a:srgbClr val="000000"/>
                </a:solidFill>
                <a:effectLst/>
                <a:uFillTx/>
                <a:latin typeface="+mj-lt"/>
                <a:ea typeface="+mj-ea"/>
                <a:cs typeface="+mj-cs"/>
                <a:sym typeface="Helvetica"/>
              </a:rPr>
              <a:t>Ruppert-Straton</a:t>
            </a:r>
            <a:r>
              <a:rPr lang="en-US" sz="2400" dirty="0" smtClean="0">
                <a:solidFill>
                  <a:srgbClr val="000000"/>
                </a:solidFill>
              </a:rPr>
              <a:t> (she is our contact </a:t>
            </a:r>
          </a:p>
          <a:p>
            <a:pPr marL="0" marR="0" indent="0" algn="ctr" defTabSz="914400" rtl="0" fontAlgn="auto" latinLnBrk="1" hangingPunct="0">
              <a:lnSpc>
                <a:spcPct val="100000"/>
              </a:lnSpc>
              <a:spcBef>
                <a:spcPts val="0"/>
              </a:spcBef>
              <a:spcAft>
                <a:spcPts val="0"/>
              </a:spcAft>
              <a:buClrTx/>
              <a:buSzTx/>
              <a:buFontTx/>
              <a:buNone/>
              <a:tabLst/>
            </a:pPr>
            <a:r>
              <a:rPr lang="en-US" sz="2400" dirty="0" smtClean="0">
                <a:solidFill>
                  <a:srgbClr val="000000"/>
                </a:solidFill>
              </a:rPr>
              <a:t>for </a:t>
            </a:r>
            <a:r>
              <a:rPr lang="en-US" sz="2400" dirty="0" smtClean="0">
                <a:solidFill>
                  <a:srgbClr val="000000"/>
                </a:solidFill>
              </a:rPr>
              <a:t>TAG</a:t>
            </a:r>
            <a:r>
              <a:rPr lang="en-US" sz="2400" dirty="0" smtClean="0">
                <a:solidFill>
                  <a:srgbClr val="000000"/>
                </a:solidFill>
              </a:rPr>
              <a:t>)</a:t>
            </a:r>
          </a:p>
          <a:p>
            <a:pPr marL="0" marR="0" indent="0" algn="l" defTabSz="914400" rtl="0" fontAlgn="auto" latinLnBrk="1" hangingPunct="0">
              <a:lnSpc>
                <a:spcPct val="100000"/>
              </a:lnSpc>
              <a:spcBef>
                <a:spcPts val="0"/>
              </a:spcBef>
              <a:spcAft>
                <a:spcPts val="0"/>
              </a:spcAft>
              <a:buClrTx/>
              <a:buSzTx/>
              <a:buFontTx/>
              <a:buNone/>
              <a:tabLst/>
            </a:pPr>
            <a:r>
              <a:rPr lang="en-US" sz="3600" dirty="0" smtClean="0">
                <a:solidFill>
                  <a:srgbClr val="000000"/>
                </a:solidFill>
              </a:rPr>
              <a:t> </a:t>
            </a:r>
            <a:r>
              <a:rPr lang="en-US" sz="2400" dirty="0" smtClean="0">
                <a:solidFill>
                  <a:srgbClr val="000000"/>
                </a:solidFill>
                <a:hlinkClick r:id="rId2"/>
              </a:rPr>
              <a:t>angela_ruppert-stratton@roundrockisd.org</a:t>
            </a:r>
            <a:endParaRPr lang="en-US" sz="2400" dirty="0" smtClean="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endParaRPr lang="en-US" sz="3600" dirty="0" smtClean="0">
              <a:solidFill>
                <a:srgbClr val="000000"/>
              </a:solidFill>
            </a:endParaRPr>
          </a:p>
          <a:p>
            <a:pPr marL="0" marR="0" indent="0" algn="l" defTabSz="9144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Helvetica"/>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40FF"/>
        </a:solidFill>
        <a:effectLst/>
      </p:bgPr>
    </p:bg>
    <p:spTree>
      <p:nvGrpSpPr>
        <p:cNvPr id="1" name=""/>
        <p:cNvGrpSpPr/>
        <p:nvPr/>
      </p:nvGrpSpPr>
      <p:grpSpPr>
        <a:xfrm>
          <a:off x="0" y="0"/>
          <a:ext cx="0" cy="0"/>
          <a:chOff x="0" y="0"/>
          <a:chExt cx="0" cy="0"/>
        </a:xfrm>
      </p:grpSpPr>
      <p:sp>
        <p:nvSpPr>
          <p:cNvPr id="13" name="Shape 13"/>
          <p:cNvSpPr/>
          <p:nvPr/>
        </p:nvSpPr>
        <p:spPr>
          <a:xfrm>
            <a:off x="381000" y="533398"/>
            <a:ext cx="8153400" cy="563230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r>
              <a:rPr sz="3600" dirty="0">
                <a:solidFill>
                  <a:srgbClr val="FFFF00"/>
                </a:solidFill>
                <a:latin typeface="Century Gothic"/>
                <a:ea typeface="Century Gothic"/>
                <a:cs typeface="Century Gothic"/>
                <a:sym typeface="Century Gothic"/>
              </a:rPr>
              <a:t>A few attendance reminders…</a:t>
            </a:r>
            <a:endParaRPr sz="3600" dirty="0">
              <a:solidFill>
                <a:srgbClr val="FFFF00"/>
              </a:solidFill>
              <a:latin typeface="Calibri"/>
              <a:ea typeface="Calibri"/>
              <a:cs typeface="Calibri"/>
              <a:sym typeface="Calibri"/>
            </a:endParaRPr>
          </a:p>
          <a:p>
            <a:pPr lvl="0"/>
            <a:endParaRPr sz="3600" dirty="0">
              <a:solidFill>
                <a:srgbClr val="FFFF00"/>
              </a:solidFill>
              <a:latin typeface="Calibri"/>
              <a:ea typeface="Calibri"/>
              <a:cs typeface="Calibri"/>
              <a:sym typeface="Calibri"/>
            </a:endParaRPr>
          </a:p>
          <a:p>
            <a:pPr lvl="0"/>
            <a:r>
              <a:rPr sz="2400" dirty="0" smtClean="0">
                <a:solidFill>
                  <a:schemeClr val="bg1"/>
                </a:solidFill>
                <a:latin typeface="+mn-lt"/>
                <a:ea typeface="Century Gothic"/>
                <a:cs typeface="Century Gothic"/>
                <a:sym typeface="Century Gothic"/>
              </a:rPr>
              <a:t>Doors to the school open at 7:10. At this time, students will either go to breakfast if needed or they will wait in the hallway outside of their classroom with the teacher on duty. </a:t>
            </a:r>
            <a:endParaRPr sz="2400" dirty="0" smtClean="0">
              <a:solidFill>
                <a:schemeClr val="bg1"/>
              </a:solidFill>
              <a:latin typeface="+mn-lt"/>
              <a:ea typeface="Calibri"/>
              <a:cs typeface="Calibri"/>
              <a:sym typeface="Calibri"/>
            </a:endParaRPr>
          </a:p>
          <a:p>
            <a:pPr lvl="0"/>
            <a:endParaRPr sz="2400" dirty="0" smtClean="0">
              <a:solidFill>
                <a:schemeClr val="bg1"/>
              </a:solidFill>
              <a:latin typeface="+mn-lt"/>
              <a:ea typeface="Calibri"/>
              <a:cs typeface="Calibri"/>
              <a:sym typeface="Calibri"/>
            </a:endParaRPr>
          </a:p>
          <a:p>
            <a:pPr lvl="0">
              <a:buClr>
                <a:srgbClr val="797979"/>
              </a:buClr>
              <a:buSzPct val="100000"/>
              <a:buFont typeface="Arial"/>
              <a:buChar char="•"/>
            </a:pPr>
            <a:r>
              <a:rPr sz="2400" dirty="0" smtClean="0">
                <a:solidFill>
                  <a:schemeClr val="bg1"/>
                </a:solidFill>
                <a:latin typeface="+mn-lt"/>
                <a:ea typeface="Calibri"/>
                <a:cs typeface="Calibri"/>
                <a:sym typeface="Calibri"/>
              </a:rPr>
              <a:t>Students need </a:t>
            </a:r>
            <a:r>
              <a:rPr lang="en-US" sz="2400" dirty="0" smtClean="0">
                <a:solidFill>
                  <a:schemeClr val="bg1"/>
                </a:solidFill>
                <a:latin typeface="+mn-lt"/>
                <a:ea typeface="Calibri"/>
                <a:cs typeface="Calibri"/>
                <a:sym typeface="Calibri"/>
              </a:rPr>
              <a:t> to be in their classrooms  b</a:t>
            </a:r>
            <a:r>
              <a:rPr sz="2400" dirty="0" smtClean="0">
                <a:solidFill>
                  <a:schemeClr val="bg1"/>
                </a:solidFill>
                <a:latin typeface="+mn-lt"/>
                <a:ea typeface="Calibri"/>
                <a:cs typeface="Calibri"/>
                <a:sym typeface="Calibri"/>
              </a:rPr>
              <a:t>y 7:40.  Students that arrive after 7:40 will be counted tardy. </a:t>
            </a:r>
            <a:r>
              <a:rPr sz="2400" dirty="0" err="1" smtClean="0">
                <a:solidFill>
                  <a:schemeClr val="bg1"/>
                </a:solidFill>
                <a:latin typeface="+mn-lt"/>
                <a:ea typeface="Calibri"/>
                <a:cs typeface="Calibri"/>
                <a:sym typeface="Calibri"/>
              </a:rPr>
              <a:t>Tardies</a:t>
            </a:r>
            <a:r>
              <a:rPr sz="2400" dirty="0" smtClean="0">
                <a:solidFill>
                  <a:schemeClr val="bg1"/>
                </a:solidFill>
                <a:latin typeface="+mn-lt"/>
                <a:ea typeface="Calibri"/>
                <a:cs typeface="Calibri"/>
                <a:sym typeface="Calibri"/>
              </a:rPr>
              <a:t> are recorded along with absences.  </a:t>
            </a:r>
          </a:p>
          <a:p>
            <a:pPr lvl="0">
              <a:buClr>
                <a:srgbClr val="797979"/>
              </a:buClr>
              <a:buSzPct val="100000"/>
              <a:buFont typeface="Arial"/>
              <a:buChar char="•"/>
            </a:pPr>
            <a:endParaRPr sz="2400" dirty="0" smtClean="0">
              <a:solidFill>
                <a:schemeClr val="bg1"/>
              </a:solidFill>
              <a:latin typeface="+mn-lt"/>
              <a:ea typeface="Calibri"/>
              <a:cs typeface="Calibri"/>
              <a:sym typeface="Calibri"/>
            </a:endParaRPr>
          </a:p>
          <a:p>
            <a:pPr lvl="0">
              <a:buClr>
                <a:srgbClr val="797979"/>
              </a:buClr>
              <a:buSzPct val="100000"/>
              <a:buFont typeface="Arial"/>
              <a:buChar char="•"/>
            </a:pPr>
            <a:r>
              <a:rPr sz="2400" dirty="0" smtClean="0">
                <a:solidFill>
                  <a:schemeClr val="bg1"/>
                </a:solidFill>
                <a:latin typeface="+mn-lt"/>
                <a:ea typeface="Calibri"/>
                <a:cs typeface="Calibri"/>
                <a:sym typeface="Calibri"/>
              </a:rPr>
              <a:t>Students are counted absent if they arrive after 9:00.  </a:t>
            </a:r>
          </a:p>
          <a:p>
            <a:pPr lvl="0">
              <a:buClr>
                <a:srgbClr val="797979"/>
              </a:buClr>
              <a:buSzPct val="100000"/>
              <a:buFont typeface="Arial"/>
              <a:buChar char="•"/>
            </a:pPr>
            <a:endParaRPr sz="2400" dirty="0" smtClean="0">
              <a:solidFill>
                <a:schemeClr val="bg1"/>
              </a:solidFill>
              <a:latin typeface="+mn-lt"/>
              <a:ea typeface="Calibri"/>
              <a:cs typeface="Calibri"/>
              <a:sym typeface="Calibri"/>
            </a:endParaRPr>
          </a:p>
          <a:p>
            <a:pPr lvl="0">
              <a:buClr>
                <a:srgbClr val="797979"/>
              </a:buClr>
              <a:buSzPct val="100000"/>
              <a:buFont typeface="Arial"/>
              <a:buChar char="•"/>
            </a:pPr>
            <a:r>
              <a:rPr sz="2400" dirty="0" smtClean="0">
                <a:solidFill>
                  <a:schemeClr val="bg1"/>
                </a:solidFill>
                <a:latin typeface="+mn-lt"/>
                <a:ea typeface="Calibri"/>
                <a:cs typeface="Calibri"/>
                <a:sym typeface="Calibri"/>
              </a:rPr>
              <a:t>Parents are not permitted in academic hallways unless they have checked in with the office and gotten a name tag. </a:t>
            </a:r>
            <a:endParaRPr sz="2400" dirty="0">
              <a:solidFill>
                <a:schemeClr val="bg1"/>
              </a:solidFill>
              <a:latin typeface="+mn-lt"/>
              <a:ea typeface="Calibri"/>
              <a:cs typeface="Calibri"/>
              <a:sym typeface="Calibri"/>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783FF"/>
        </a:solidFill>
        <a:effectLst/>
      </p:bgPr>
    </p:bg>
    <p:spTree>
      <p:nvGrpSpPr>
        <p:cNvPr id="1" name=""/>
        <p:cNvGrpSpPr/>
        <p:nvPr/>
      </p:nvGrpSpPr>
      <p:grpSpPr>
        <a:xfrm>
          <a:off x="0" y="0"/>
          <a:ext cx="0" cy="0"/>
          <a:chOff x="0" y="0"/>
          <a:chExt cx="0" cy="0"/>
        </a:xfrm>
      </p:grpSpPr>
      <p:sp>
        <p:nvSpPr>
          <p:cNvPr id="84" name="Shape 8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98989"/>
                </a:solidFill>
              </a:rPr>
              <a:pPr lvl="0">
                <a:defRPr sz="1800">
                  <a:solidFill>
                    <a:srgbClr val="000000"/>
                  </a:solidFill>
                </a:defRPr>
              </a:pPr>
              <a:t>20</a:t>
            </a:fld>
            <a:endParaRPr sz="1200">
              <a:solidFill>
                <a:srgbClr val="898989"/>
              </a:solidFill>
            </a:endParaRPr>
          </a:p>
        </p:txBody>
      </p:sp>
      <p:sp>
        <p:nvSpPr>
          <p:cNvPr id="85" name="Shape 85"/>
          <p:cNvSpPr/>
          <p:nvPr/>
        </p:nvSpPr>
        <p:spPr>
          <a:xfrm>
            <a:off x="3218107" y="259082"/>
            <a:ext cx="3117014" cy="76453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5600">
                <a:latin typeface="KG Chasing Cars"/>
                <a:ea typeface="KG Chasing Cars"/>
                <a:cs typeface="KG Chasing Cars"/>
                <a:sym typeface="KG Chasing Cars"/>
              </a:defRPr>
            </a:lvl1pPr>
          </a:lstStyle>
          <a:p>
            <a:pPr lvl="0">
              <a:defRPr sz="1800"/>
            </a:pPr>
            <a:r>
              <a:rPr sz="5600"/>
              <a:t>Donations</a:t>
            </a:r>
          </a:p>
        </p:txBody>
      </p:sp>
      <p:sp>
        <p:nvSpPr>
          <p:cNvPr id="86" name="Shape 86"/>
          <p:cNvSpPr/>
          <p:nvPr/>
        </p:nvSpPr>
        <p:spPr>
          <a:xfrm>
            <a:off x="0" y="1344932"/>
            <a:ext cx="9144000" cy="550919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lgn="ctr"/>
            <a:r>
              <a:rPr sz="3200" dirty="0">
                <a:solidFill>
                  <a:schemeClr val="bg1"/>
                </a:solidFill>
                <a:latin typeface="Century Gothic"/>
                <a:ea typeface="Century Gothic"/>
                <a:cs typeface="Century Gothic"/>
                <a:sym typeface="Century Gothic"/>
              </a:rPr>
              <a:t>-There are certain items that our class could use to help support our learning.</a:t>
            </a:r>
          </a:p>
          <a:p>
            <a:pPr lvl="0" algn="ctr"/>
            <a:r>
              <a:rPr sz="3200" dirty="0">
                <a:solidFill>
                  <a:schemeClr val="bg1"/>
                </a:solidFill>
                <a:latin typeface="Century Gothic"/>
                <a:ea typeface="Century Gothic"/>
                <a:cs typeface="Century Gothic"/>
                <a:sym typeface="Century Gothic"/>
              </a:rPr>
              <a:t>-From time to time I may email or send out a sign up genius if we have a specific project coming up that will need supplies. </a:t>
            </a:r>
          </a:p>
          <a:p>
            <a:pPr lvl="0" algn="ctr"/>
            <a:endParaRPr sz="3200" dirty="0">
              <a:solidFill>
                <a:schemeClr val="bg1"/>
              </a:solidFill>
              <a:latin typeface="Century Gothic"/>
              <a:ea typeface="Century Gothic"/>
              <a:cs typeface="Century Gothic"/>
              <a:sym typeface="Century Gothic"/>
            </a:endParaRPr>
          </a:p>
          <a:p>
            <a:pPr lvl="0" algn="ctr"/>
            <a:r>
              <a:rPr sz="3200" dirty="0">
                <a:solidFill>
                  <a:schemeClr val="bg1"/>
                </a:solidFill>
                <a:latin typeface="Century Gothic"/>
                <a:ea typeface="Century Gothic"/>
                <a:cs typeface="Century Gothic"/>
                <a:sym typeface="Century Gothic"/>
              </a:rPr>
              <a:t>-Feel free to view the class wish list on the easel and take the hand with any item you wish to donate. This can also be found on our class website. </a:t>
            </a:r>
          </a:p>
          <a:p>
            <a:pPr lvl="0" algn="ctr"/>
            <a:r>
              <a:rPr sz="3200" dirty="0">
                <a:solidFill>
                  <a:schemeClr val="bg1"/>
                </a:solidFill>
                <a:latin typeface="Century Gothic"/>
                <a:ea typeface="Century Gothic"/>
                <a:cs typeface="Century Gothic"/>
                <a:sym typeface="Century Gothic"/>
              </a:rPr>
              <a:t>This is optional, but greatly appreciated!</a:t>
            </a:r>
            <a:endParaRPr sz="3200" dirty="0">
              <a:solidFill>
                <a:schemeClr val="bg1"/>
              </a:solidFill>
              <a:latin typeface="Calibri"/>
              <a:ea typeface="Calibri"/>
              <a:cs typeface="Calibri"/>
              <a:sym typeface="Calibri"/>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TextBox 2"/>
          <p:cNvSpPr txBox="1"/>
          <p:nvPr/>
        </p:nvSpPr>
        <p:spPr>
          <a:xfrm>
            <a:off x="2438400" y="381000"/>
            <a:ext cx="3056282" cy="98488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4000" b="0" i="0" u="none" strike="noStrike" cap="none" spc="0" normalizeH="0" baseline="0" dirty="0" smtClean="0">
                <a:ln>
                  <a:noFill/>
                </a:ln>
                <a:solidFill>
                  <a:srgbClr val="000000"/>
                </a:solidFill>
                <a:effectLst/>
                <a:uFillTx/>
                <a:latin typeface="+mj-lt"/>
                <a:ea typeface="+mj-ea"/>
                <a:cs typeface="+mj-cs"/>
                <a:sym typeface="Helvetica"/>
              </a:rPr>
              <a:t>Field Trips!!!</a:t>
            </a:r>
            <a:r>
              <a:rPr kumimoji="0" lang="en-US" sz="4000" b="0" i="0" u="none" strike="noStrike" cap="none" spc="0" normalizeH="0" dirty="0" smtClean="0">
                <a:ln>
                  <a:noFill/>
                </a:ln>
                <a:solidFill>
                  <a:srgbClr val="000000"/>
                </a:solidFill>
                <a:effectLst/>
                <a:uFillTx/>
                <a:latin typeface="+mj-lt"/>
                <a:ea typeface="+mj-ea"/>
                <a:cs typeface="+mj-cs"/>
                <a:sym typeface="Helvetica"/>
              </a:rPr>
              <a:t> </a:t>
            </a:r>
          </a:p>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4" name="TextBox 3"/>
          <p:cNvSpPr txBox="1"/>
          <p:nvPr/>
        </p:nvSpPr>
        <p:spPr>
          <a:xfrm>
            <a:off x="762000" y="1295400"/>
            <a:ext cx="7543800" cy="397031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000000"/>
                </a:solidFill>
                <a:effectLst/>
                <a:uFillTx/>
                <a:latin typeface="+mj-lt"/>
                <a:ea typeface="+mj-ea"/>
                <a:cs typeface="+mj-cs"/>
                <a:sym typeface="Helvetica"/>
              </a:rPr>
              <a:t>-We will take two field trips this year. </a:t>
            </a:r>
          </a:p>
          <a:p>
            <a:pPr marL="0" marR="0" indent="0" algn="l" defTabSz="9144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000000"/>
                </a:solidFill>
                <a:effectLst/>
                <a:uFillTx/>
                <a:latin typeface="+mj-lt"/>
                <a:ea typeface="+mj-ea"/>
                <a:cs typeface="+mj-cs"/>
                <a:sym typeface="Helvetica"/>
              </a:rPr>
              <a:t>One in the fall (very soon!) and one </a:t>
            </a:r>
          </a:p>
          <a:p>
            <a:pPr marL="0" marR="0" indent="0" algn="l" defTabSz="914400" rtl="0" fontAlgn="auto" latinLnBrk="1" hangingPunct="0">
              <a:lnSpc>
                <a:spcPct val="100000"/>
              </a:lnSpc>
              <a:spcBef>
                <a:spcPts val="0"/>
              </a:spcBef>
              <a:spcAft>
                <a:spcPts val="0"/>
              </a:spcAft>
              <a:buClrTx/>
              <a:buSzTx/>
              <a:buFontTx/>
              <a:buNone/>
              <a:tabLst/>
            </a:pPr>
            <a:r>
              <a:rPr lang="en-US" sz="2800" dirty="0" smtClean="0">
                <a:solidFill>
                  <a:srgbClr val="000000"/>
                </a:solidFill>
              </a:rPr>
              <a:t>i</a:t>
            </a:r>
            <a:r>
              <a:rPr lang="en-US" sz="2800" dirty="0" smtClean="0">
                <a:solidFill>
                  <a:srgbClr val="000000"/>
                </a:solidFill>
              </a:rPr>
              <a:t>n spring. </a:t>
            </a:r>
          </a:p>
          <a:p>
            <a:pPr marL="0" marR="0" indent="0" algn="l" defTabSz="914400" rtl="0" fontAlgn="auto" latinLnBrk="1" hangingPunct="0">
              <a:lnSpc>
                <a:spcPct val="100000"/>
              </a:lnSpc>
              <a:spcBef>
                <a:spcPts val="0"/>
              </a:spcBef>
              <a:spcAft>
                <a:spcPts val="0"/>
              </a:spcAft>
              <a:buClrTx/>
              <a:buSzTx/>
              <a:buFontTx/>
              <a:buNone/>
              <a:tabLst/>
            </a:pPr>
            <a:r>
              <a:rPr lang="en-US" sz="2800" dirty="0" smtClean="0">
                <a:solidFill>
                  <a:srgbClr val="000000"/>
                </a:solidFill>
              </a:rPr>
              <a:t>-We will send home permission slips and </a:t>
            </a:r>
          </a:p>
          <a:p>
            <a:pPr marL="0" marR="0" indent="0" algn="l" defTabSz="914400" rtl="0" fontAlgn="auto" latinLnBrk="1" hangingPunct="0">
              <a:lnSpc>
                <a:spcPct val="100000"/>
              </a:lnSpc>
              <a:spcBef>
                <a:spcPts val="0"/>
              </a:spcBef>
              <a:spcAft>
                <a:spcPts val="0"/>
              </a:spcAft>
              <a:buClrTx/>
              <a:buSzTx/>
              <a:buFontTx/>
              <a:buNone/>
              <a:tabLst/>
            </a:pPr>
            <a:r>
              <a:rPr lang="en-US" sz="2800" dirty="0" smtClean="0">
                <a:solidFill>
                  <a:srgbClr val="000000"/>
                </a:solidFill>
              </a:rPr>
              <a:t>collect money for admissions at a later date. </a:t>
            </a:r>
          </a:p>
          <a:p>
            <a:pPr marL="0" marR="0" indent="0" algn="l" defTabSz="9144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smtClean="0">
                <a:ln>
                  <a:noFill/>
                </a:ln>
                <a:solidFill>
                  <a:srgbClr val="000000"/>
                </a:solidFill>
                <a:effectLst/>
                <a:uFillTx/>
                <a:latin typeface="+mj-lt"/>
                <a:ea typeface="+mj-ea"/>
                <a:cs typeface="+mj-cs"/>
                <a:sym typeface="Helvetica"/>
              </a:rPr>
              <a:t>-We will also be ordering</a:t>
            </a:r>
            <a:r>
              <a:rPr kumimoji="0" lang="en-US" sz="2800" b="0" i="0" u="none" strike="noStrike" cap="none" spc="0" normalizeH="0" dirty="0" smtClean="0">
                <a:ln>
                  <a:noFill/>
                </a:ln>
                <a:solidFill>
                  <a:srgbClr val="000000"/>
                </a:solidFill>
                <a:effectLst/>
                <a:uFillTx/>
                <a:latin typeface="+mj-lt"/>
                <a:ea typeface="+mj-ea"/>
                <a:cs typeface="+mj-cs"/>
                <a:sym typeface="Helvetica"/>
              </a:rPr>
              <a:t> class shirts for field </a:t>
            </a:r>
          </a:p>
          <a:p>
            <a:pPr marL="0" marR="0" indent="0" algn="l" defTabSz="914400" rtl="0" fontAlgn="auto" latinLnBrk="1" hangingPunct="0">
              <a:lnSpc>
                <a:spcPct val="100000"/>
              </a:lnSpc>
              <a:spcBef>
                <a:spcPts val="0"/>
              </a:spcBef>
              <a:spcAft>
                <a:spcPts val="0"/>
              </a:spcAft>
              <a:buClrTx/>
              <a:buSzTx/>
              <a:buFontTx/>
              <a:buNone/>
              <a:tabLst/>
            </a:pPr>
            <a:r>
              <a:rPr kumimoji="0" lang="en-US" sz="2800" b="0" i="0" u="none" strike="noStrike" cap="none" spc="0" normalizeH="0" dirty="0" smtClean="0">
                <a:ln>
                  <a:noFill/>
                </a:ln>
                <a:solidFill>
                  <a:srgbClr val="000000"/>
                </a:solidFill>
                <a:effectLst/>
                <a:uFillTx/>
                <a:latin typeface="+mj-lt"/>
                <a:ea typeface="+mj-ea"/>
                <a:cs typeface="+mj-cs"/>
                <a:sym typeface="Helvetica"/>
              </a:rPr>
              <a:t>trips, so please look for that information </a:t>
            </a:r>
          </a:p>
          <a:p>
            <a:pPr marL="0" marR="0" indent="0" algn="l" defTabSz="914400" rtl="0" fontAlgn="auto" latinLnBrk="1" hangingPunct="0">
              <a:lnSpc>
                <a:spcPct val="100000"/>
              </a:lnSpc>
              <a:spcBef>
                <a:spcPts val="0"/>
              </a:spcBef>
              <a:spcAft>
                <a:spcPts val="0"/>
              </a:spcAft>
              <a:buClrTx/>
              <a:buSzTx/>
              <a:buFontTx/>
              <a:buNone/>
              <a:tabLst/>
            </a:pPr>
            <a:r>
              <a:rPr kumimoji="0" lang="en-US" sz="2800" b="0" i="0" u="none" strike="noStrike" cap="none" spc="0" normalizeH="0" dirty="0" smtClean="0">
                <a:ln>
                  <a:noFill/>
                </a:ln>
                <a:solidFill>
                  <a:srgbClr val="000000"/>
                </a:solidFill>
                <a:effectLst/>
                <a:uFillTx/>
                <a:latin typeface="+mj-lt"/>
                <a:ea typeface="+mj-ea"/>
                <a:cs typeface="+mj-cs"/>
                <a:sym typeface="Helvetica"/>
              </a:rPr>
              <a:t>coming home soon! It is not required but is </a:t>
            </a:r>
          </a:p>
          <a:p>
            <a:pPr marL="0" marR="0" indent="0" algn="l" defTabSz="914400" rtl="0" fontAlgn="auto" latinLnBrk="1" hangingPunct="0">
              <a:lnSpc>
                <a:spcPct val="100000"/>
              </a:lnSpc>
              <a:spcBef>
                <a:spcPts val="0"/>
              </a:spcBef>
              <a:spcAft>
                <a:spcPts val="0"/>
              </a:spcAft>
              <a:buClrTx/>
              <a:buSzTx/>
              <a:buFontTx/>
              <a:buNone/>
              <a:tabLst/>
            </a:pPr>
            <a:r>
              <a:rPr kumimoji="0" lang="en-US" sz="2800" b="0" i="0" u="none" strike="noStrike" cap="none" spc="0" normalizeH="0" dirty="0" smtClean="0">
                <a:ln>
                  <a:noFill/>
                </a:ln>
                <a:solidFill>
                  <a:srgbClr val="000000"/>
                </a:solidFill>
                <a:effectLst/>
                <a:uFillTx/>
                <a:latin typeface="+mj-lt"/>
                <a:ea typeface="+mj-ea"/>
                <a:cs typeface="+mj-cs"/>
                <a:sym typeface="Helvetica"/>
              </a:rPr>
              <a:t>strongly encouraged.</a:t>
            </a:r>
            <a:endParaRPr kumimoji="0" lang="en-US" sz="2800" b="0" i="0" u="none" strike="noStrike" cap="none" spc="0" normalizeH="0" baseline="0" dirty="0">
              <a:ln>
                <a:noFill/>
              </a:ln>
              <a:solidFill>
                <a:srgbClr val="000000"/>
              </a:solidFill>
              <a:effectLst/>
              <a:uFillTx/>
              <a:latin typeface="+mj-lt"/>
              <a:ea typeface="+mj-ea"/>
              <a:cs typeface="+mj-cs"/>
              <a:sym typeface="Helvetica"/>
            </a:endParaRPr>
          </a:p>
        </p:txBody>
      </p:sp>
      <p:pic>
        <p:nvPicPr>
          <p:cNvPr id="5" name="image9.png"/>
          <p:cNvPicPr/>
          <p:nvPr/>
        </p:nvPicPr>
        <p:blipFill>
          <a:blip r:embed="rId2" cstate="print">
            <a:extLst/>
          </a:blip>
          <a:stretch>
            <a:fillRect/>
          </a:stretch>
        </p:blipFill>
        <p:spPr>
          <a:xfrm>
            <a:off x="6934200" y="304800"/>
            <a:ext cx="1574802" cy="2235203"/>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F81BD"/>
        </a:solidFill>
        <a:effectLst/>
      </p:bgPr>
    </p:bg>
    <p:spTree>
      <p:nvGrpSpPr>
        <p:cNvPr id="1" name=""/>
        <p:cNvGrpSpPr/>
        <p:nvPr/>
      </p:nvGrpSpPr>
      <p:grpSpPr>
        <a:xfrm>
          <a:off x="0" y="0"/>
          <a:ext cx="0" cy="0"/>
          <a:chOff x="0" y="0"/>
          <a:chExt cx="0" cy="0"/>
        </a:xfrm>
      </p:grpSpPr>
      <p:sp>
        <p:nvSpPr>
          <p:cNvPr id="88" name="Shape 88"/>
          <p:cNvSpPr>
            <a:spLocks noGrp="1"/>
          </p:cNvSpPr>
          <p:nvPr>
            <p:ph type="sldNum" sz="quarter" idx="2"/>
          </p:nvPr>
        </p:nvSpPr>
        <p:spPr>
          <a:xfrm>
            <a:off x="6553200" y="6404292"/>
            <a:ext cx="2133600" cy="269243"/>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defTabSz="850391">
              <a:defRPr sz="1100"/>
            </a:lvl1pPr>
          </a:lstStyle>
          <a:p>
            <a:pPr lvl="0">
              <a:defRPr sz="1800">
                <a:solidFill>
                  <a:srgbClr val="000000"/>
                </a:solidFill>
              </a:defRPr>
            </a:pPr>
            <a:fld id="{86CB4B4D-7CA3-9044-876B-883B54F8677D}" type="slidenum">
              <a:rPr sz="1100">
                <a:solidFill>
                  <a:srgbClr val="898989"/>
                </a:solidFill>
              </a:rPr>
              <a:pPr lvl="0">
                <a:defRPr sz="1800">
                  <a:solidFill>
                    <a:srgbClr val="000000"/>
                  </a:solidFill>
                </a:defRPr>
              </a:pPr>
              <a:t>22</a:t>
            </a:fld>
            <a:endParaRPr sz="1100">
              <a:solidFill>
                <a:srgbClr val="898989"/>
              </a:solidFill>
            </a:endParaRPr>
          </a:p>
        </p:txBody>
      </p:sp>
      <p:sp>
        <p:nvSpPr>
          <p:cNvPr id="89" name="Shape 89"/>
          <p:cNvSpPr/>
          <p:nvPr/>
        </p:nvSpPr>
        <p:spPr>
          <a:xfrm>
            <a:off x="3204330" y="257670"/>
            <a:ext cx="4146781" cy="67563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3400">
                <a:latin typeface="KG Lego House"/>
                <a:ea typeface="KG Lego House"/>
                <a:cs typeface="KG Lego House"/>
                <a:sym typeface="KG Lego House"/>
              </a:defRPr>
            </a:lvl1pPr>
          </a:lstStyle>
          <a:p>
            <a:pPr lvl="0">
              <a:defRPr sz="1800"/>
            </a:pPr>
            <a:r>
              <a:rPr sz="3400"/>
              <a:t>Choice Workshop</a:t>
            </a:r>
          </a:p>
        </p:txBody>
      </p:sp>
      <p:sp>
        <p:nvSpPr>
          <p:cNvPr id="90" name="Shape 90"/>
          <p:cNvSpPr/>
          <p:nvPr/>
        </p:nvSpPr>
        <p:spPr>
          <a:xfrm>
            <a:off x="0" y="919478"/>
            <a:ext cx="8988451" cy="286231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lgn="ctr"/>
            <a:endParaRPr dirty="0">
              <a:latin typeface="Calibri"/>
              <a:ea typeface="Calibri"/>
              <a:cs typeface="Calibri"/>
              <a:sym typeface="Calibri"/>
            </a:endParaRPr>
          </a:p>
          <a:p>
            <a:pPr lvl="0" algn="ctr"/>
            <a:r>
              <a:rPr dirty="0">
                <a:latin typeface="Calibri"/>
                <a:ea typeface="Calibri"/>
                <a:cs typeface="Calibri"/>
                <a:sym typeface="Calibri"/>
              </a:rPr>
              <a:t>Simply put, this time during our school day is devoted to help your child learn</a:t>
            </a:r>
          </a:p>
          <a:p>
            <a:pPr lvl="0" algn="ctr"/>
            <a:r>
              <a:rPr dirty="0">
                <a:latin typeface="Calibri"/>
                <a:ea typeface="Calibri"/>
                <a:cs typeface="Calibri"/>
                <a:sym typeface="Calibri"/>
              </a:rPr>
              <a:t> through purposeful play and inquiry.  In Kindergarten, we concentrate on the whole child and it is important to help your child develop the following:</a:t>
            </a:r>
          </a:p>
          <a:p>
            <a:pPr lvl="0" algn="ctr"/>
            <a:endParaRPr dirty="0">
              <a:latin typeface="Calibri"/>
              <a:ea typeface="Calibri"/>
              <a:cs typeface="Calibri"/>
              <a:sym typeface="Calibri"/>
            </a:endParaRPr>
          </a:p>
          <a:p>
            <a:pPr lvl="0" algn="ctr"/>
            <a:r>
              <a:rPr dirty="0">
                <a:latin typeface="Calibri"/>
                <a:ea typeface="Calibri"/>
                <a:cs typeface="Calibri"/>
                <a:sym typeface="Calibri"/>
              </a:rPr>
              <a:t>Social/Emotional growth</a:t>
            </a:r>
          </a:p>
          <a:p>
            <a:pPr lvl="0" algn="ctr"/>
            <a:r>
              <a:rPr dirty="0">
                <a:latin typeface="Calibri"/>
                <a:ea typeface="Calibri"/>
                <a:cs typeface="Calibri"/>
                <a:sym typeface="Calibri"/>
              </a:rPr>
              <a:t>Great communication/problem solving skills</a:t>
            </a:r>
          </a:p>
          <a:p>
            <a:pPr lvl="0" algn="ctr"/>
            <a:r>
              <a:rPr dirty="0">
                <a:latin typeface="Calibri"/>
                <a:ea typeface="Calibri"/>
                <a:cs typeface="Calibri"/>
                <a:sym typeface="Calibri"/>
              </a:rPr>
              <a:t>Learn how to build meaningful relationships</a:t>
            </a:r>
          </a:p>
          <a:p>
            <a:pPr lvl="0" algn="ctr"/>
            <a:r>
              <a:rPr dirty="0">
                <a:latin typeface="Calibri"/>
                <a:ea typeface="Calibri"/>
                <a:cs typeface="Calibri"/>
                <a:sym typeface="Calibri"/>
              </a:rPr>
              <a:t>Build character traits </a:t>
            </a:r>
          </a:p>
          <a:p>
            <a:pPr lvl="0" algn="ctr"/>
            <a:r>
              <a:rPr dirty="0">
                <a:latin typeface="Calibri"/>
                <a:ea typeface="Calibri"/>
                <a:cs typeface="Calibri"/>
                <a:sym typeface="Calibri"/>
              </a:rPr>
              <a:t>Model leadership skills </a:t>
            </a:r>
          </a:p>
        </p:txBody>
      </p:sp>
      <p:pic>
        <p:nvPicPr>
          <p:cNvPr id="91" name="image16.png"/>
          <p:cNvPicPr/>
          <p:nvPr/>
        </p:nvPicPr>
        <p:blipFill>
          <a:blip r:embed="rId2" cstate="print">
            <a:extLst/>
          </a:blip>
          <a:stretch>
            <a:fillRect/>
          </a:stretch>
        </p:blipFill>
        <p:spPr>
          <a:xfrm>
            <a:off x="3397994" y="3803789"/>
            <a:ext cx="2348014" cy="2988382"/>
          </a:xfrm>
          <a:prstGeom prst="rect">
            <a:avLst/>
          </a:prstGeom>
          <a:ln w="12700">
            <a:miter lim="400000"/>
          </a:ln>
        </p:spPr>
      </p:pic>
      <p:pic>
        <p:nvPicPr>
          <p:cNvPr id="92" name="image17.png"/>
          <p:cNvPicPr/>
          <p:nvPr/>
        </p:nvPicPr>
        <p:blipFill>
          <a:blip r:embed="rId3" cstate="print">
            <a:extLst/>
          </a:blip>
          <a:stretch>
            <a:fillRect/>
          </a:stretch>
        </p:blipFill>
        <p:spPr>
          <a:xfrm>
            <a:off x="199826" y="3678204"/>
            <a:ext cx="2711451" cy="2065870"/>
          </a:xfrm>
          <a:prstGeom prst="rect">
            <a:avLst/>
          </a:prstGeom>
          <a:ln w="12700">
            <a:miter lim="400000"/>
          </a:ln>
        </p:spPr>
      </p:pic>
      <p:pic>
        <p:nvPicPr>
          <p:cNvPr id="93" name="image18.png"/>
          <p:cNvPicPr/>
          <p:nvPr/>
        </p:nvPicPr>
        <p:blipFill>
          <a:blip r:embed="rId4" cstate="print">
            <a:extLst/>
          </a:blip>
          <a:stretch>
            <a:fillRect/>
          </a:stretch>
        </p:blipFill>
        <p:spPr>
          <a:xfrm>
            <a:off x="6110039" y="3637026"/>
            <a:ext cx="2711453" cy="1861596"/>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533400"/>
            <a:ext cx="34290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4800" b="0" i="0" u="none" strike="noStrike" cap="none" spc="0" normalizeH="0" baseline="0" dirty="0" smtClean="0">
                <a:ln>
                  <a:noFill/>
                </a:ln>
                <a:solidFill>
                  <a:srgbClr val="000000"/>
                </a:solidFill>
                <a:effectLst/>
                <a:uFillTx/>
                <a:latin typeface="+mj-lt"/>
                <a:ea typeface="+mj-ea"/>
                <a:cs typeface="+mj-cs"/>
                <a:sym typeface="Helvetica"/>
              </a:rPr>
              <a:t>Dismissal </a:t>
            </a:r>
            <a:endParaRPr kumimoji="0" lang="en-US" sz="4800" b="0" i="0" u="none" strike="noStrike" cap="none" spc="0" normalizeH="0" baseline="0" dirty="0">
              <a:ln>
                <a:noFill/>
              </a:ln>
              <a:solidFill>
                <a:srgbClr val="000000"/>
              </a:solidFill>
              <a:effectLst/>
              <a:uFillTx/>
              <a:latin typeface="+mj-lt"/>
              <a:ea typeface="+mj-ea"/>
              <a:cs typeface="+mj-cs"/>
              <a:sym typeface="Helvetica"/>
            </a:endParaRPr>
          </a:p>
        </p:txBody>
      </p:sp>
      <p:sp>
        <p:nvSpPr>
          <p:cNvPr id="4" name="TextBox 3"/>
          <p:cNvSpPr txBox="1"/>
          <p:nvPr/>
        </p:nvSpPr>
        <p:spPr>
          <a:xfrm>
            <a:off x="533400" y="1600200"/>
            <a:ext cx="8305800" cy="25853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mj-lt"/>
                <a:ea typeface="+mj-ea"/>
                <a:cs typeface="+mj-cs"/>
                <a:sym typeface="Helvetica"/>
              </a:rPr>
              <a:t>If your child is a bus rider, please work on having them memorize their bu</a:t>
            </a:r>
            <a:r>
              <a:rPr lang="en-US" dirty="0" smtClean="0">
                <a:solidFill>
                  <a:srgbClr val="000000"/>
                </a:solidFill>
              </a:rPr>
              <a:t>s</a:t>
            </a:r>
          </a:p>
          <a:p>
            <a:pPr marL="0" marR="0" indent="0" algn="l" defTabSz="914400" rtl="0" fontAlgn="auto" latinLnBrk="1" hangingPunct="0">
              <a:lnSpc>
                <a:spcPct val="100000"/>
              </a:lnSpc>
              <a:spcBef>
                <a:spcPts val="0"/>
              </a:spcBef>
              <a:spcAft>
                <a:spcPts val="0"/>
              </a:spcAft>
              <a:buClrTx/>
              <a:buSzTx/>
              <a:buFontTx/>
              <a:buNone/>
              <a:tabLst/>
            </a:pPr>
            <a:r>
              <a:rPr lang="en-US" dirty="0" smtClean="0">
                <a:solidFill>
                  <a:srgbClr val="000000"/>
                </a:solidFill>
              </a:rPr>
              <a:t> number. We are doing the nametags for the first few days, but soon they will</a:t>
            </a:r>
          </a:p>
          <a:p>
            <a:pPr marL="0" marR="0" indent="0" algn="l" defTabSz="914400" rtl="0" fontAlgn="auto" latinLnBrk="1" hangingPunct="0">
              <a:lnSpc>
                <a:spcPct val="100000"/>
              </a:lnSpc>
              <a:spcBef>
                <a:spcPts val="0"/>
              </a:spcBef>
              <a:spcAft>
                <a:spcPts val="0"/>
              </a:spcAft>
              <a:buClrTx/>
              <a:buSzTx/>
              <a:buFontTx/>
              <a:buNone/>
              <a:tabLst/>
            </a:pPr>
            <a:r>
              <a:rPr lang="en-US" dirty="0" smtClean="0">
                <a:solidFill>
                  <a:srgbClr val="000000"/>
                </a:solidFill>
              </a:rPr>
              <a:t>HAVE to know that information. </a:t>
            </a:r>
          </a:p>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smtClean="0">
              <a:ln>
                <a:noFill/>
              </a:ln>
              <a:solidFill>
                <a:srgbClr val="000000"/>
              </a:solidFill>
              <a:effectLst/>
              <a:uFillTx/>
              <a:latin typeface="+mj-lt"/>
              <a:ea typeface="+mj-ea"/>
              <a:cs typeface="+mj-cs"/>
              <a:sym typeface="Helvetica"/>
            </a:endParaRPr>
          </a:p>
          <a:p>
            <a:pPr marL="0" marR="0" indent="0" algn="l" defTabSz="914400" rtl="0" fontAlgn="auto" latinLnBrk="1" hangingPunct="0">
              <a:lnSpc>
                <a:spcPct val="100000"/>
              </a:lnSpc>
              <a:spcBef>
                <a:spcPts val="0"/>
              </a:spcBef>
              <a:spcAft>
                <a:spcPts val="0"/>
              </a:spcAft>
              <a:buClrTx/>
              <a:buSzTx/>
              <a:buFontTx/>
              <a:buNone/>
              <a:tabLst/>
            </a:pPr>
            <a:r>
              <a:rPr lang="en-US" dirty="0" smtClean="0">
                <a:solidFill>
                  <a:srgbClr val="000000"/>
                </a:solidFill>
              </a:rPr>
              <a:t>-If your child is a car rider, they will go out on the East side of the building. This is only the “valet” side, as it is not for parents that are parking and walking up. </a:t>
            </a:r>
          </a:p>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smtClean="0">
              <a:ln>
                <a:noFill/>
              </a:ln>
              <a:solidFill>
                <a:srgbClr val="000000"/>
              </a:solidFill>
              <a:effectLst/>
              <a:uFillTx/>
              <a:latin typeface="+mj-lt"/>
              <a:ea typeface="+mj-ea"/>
              <a:cs typeface="+mj-cs"/>
              <a:sym typeface="Helvetica"/>
            </a:endParaRPr>
          </a:p>
          <a:p>
            <a:pPr marL="0" marR="0" indent="0" algn="l" defTabSz="914400" rtl="0" fontAlgn="auto" latinLnBrk="1" hangingPunct="0">
              <a:lnSpc>
                <a:spcPct val="100000"/>
              </a:lnSpc>
              <a:spcBef>
                <a:spcPts val="0"/>
              </a:spcBef>
              <a:spcAft>
                <a:spcPts val="0"/>
              </a:spcAft>
              <a:buClrTx/>
              <a:buSzTx/>
              <a:buFontTx/>
              <a:buNone/>
              <a:tabLst/>
            </a:pPr>
            <a:r>
              <a:rPr lang="en-US" dirty="0" smtClean="0">
                <a:solidFill>
                  <a:srgbClr val="000000"/>
                </a:solidFill>
              </a:rPr>
              <a:t>-If you plan to walk up and get your student, they are considered a “walker” and will be on the West side of the school for dismissal time. </a:t>
            </a:r>
            <a:endParaRPr kumimoji="0" lang="en-US" sz="1800" b="0" i="0" u="none" strike="noStrike" cap="none" spc="0" normalizeH="0" baseline="0" dirty="0">
              <a:ln>
                <a:noFill/>
              </a:ln>
              <a:solidFill>
                <a:srgbClr val="000000"/>
              </a:solidFill>
              <a:effectLst/>
              <a:uFillTx/>
              <a:latin typeface="+mj-lt"/>
              <a:ea typeface="+mj-ea"/>
              <a:cs typeface="+mj-cs"/>
              <a:sym typeface="Helvetica"/>
            </a:endParaRPr>
          </a:p>
        </p:txBody>
      </p:sp>
      <p:sp>
        <p:nvSpPr>
          <p:cNvPr id="1026" name="AutoShape 2" descr="Image result for school b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descr="C:\Users\e134465\Desktop\school-bus-driver-clipart-school-bus9.png"/>
          <p:cNvPicPr>
            <a:picLocks noChangeAspect="1" noChangeArrowheads="1"/>
          </p:cNvPicPr>
          <p:nvPr/>
        </p:nvPicPr>
        <p:blipFill>
          <a:blip r:embed="rId2" cstate="print"/>
          <a:srcRect/>
          <a:stretch>
            <a:fillRect/>
          </a:stretch>
        </p:blipFill>
        <p:spPr bwMode="auto">
          <a:xfrm>
            <a:off x="1752600" y="4431746"/>
            <a:ext cx="5281612" cy="2426254"/>
          </a:xfrm>
          <a:prstGeom prst="rect">
            <a:avLst/>
          </a:prstGeom>
          <a:noFill/>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5"/>
          <p:cNvSpPr/>
          <p:nvPr/>
        </p:nvSpPr>
        <p:spPr>
          <a:xfrm>
            <a:off x="2463800" y="1041399"/>
            <a:ext cx="6400800" cy="5570752"/>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endParaRPr sz="2400" dirty="0">
              <a:latin typeface="Calibri"/>
              <a:ea typeface="Calibri"/>
              <a:cs typeface="Calibri"/>
              <a:sym typeface="Calibri"/>
            </a:endParaRPr>
          </a:p>
          <a:p>
            <a:pPr lvl="0">
              <a:buSzPct val="100000"/>
              <a:buFont typeface="Arial"/>
              <a:buChar char="•"/>
            </a:pPr>
            <a:r>
              <a:rPr sz="2400" dirty="0">
                <a:latin typeface="Century Gothic"/>
                <a:ea typeface="Century Gothic"/>
                <a:cs typeface="Century Gothic"/>
                <a:sym typeface="Century Gothic"/>
              </a:rPr>
              <a:t>Our lunch time is </a:t>
            </a:r>
            <a:r>
              <a:rPr sz="2400" dirty="0" smtClean="0">
                <a:latin typeface="Century Gothic"/>
                <a:ea typeface="Century Gothic"/>
                <a:cs typeface="Century Gothic"/>
                <a:sym typeface="Century Gothic"/>
              </a:rPr>
              <a:t>11:</a:t>
            </a:r>
            <a:r>
              <a:rPr lang="en-US" sz="2400" dirty="0" smtClean="0">
                <a:latin typeface="Century Gothic"/>
                <a:ea typeface="Century Gothic"/>
                <a:cs typeface="Century Gothic"/>
                <a:sym typeface="Century Gothic"/>
              </a:rPr>
              <a:t>54-12:24</a:t>
            </a:r>
            <a:r>
              <a:rPr sz="2400" dirty="0" smtClean="0">
                <a:latin typeface="Century Gothic"/>
                <a:ea typeface="Century Gothic"/>
                <a:cs typeface="Century Gothic"/>
                <a:sym typeface="Century Gothic"/>
              </a:rPr>
              <a:t> </a:t>
            </a:r>
            <a:endParaRPr sz="2400" dirty="0">
              <a:latin typeface="Calibri"/>
              <a:ea typeface="Calibri"/>
              <a:cs typeface="Calibri"/>
              <a:sym typeface="Calibri"/>
            </a:endParaRPr>
          </a:p>
          <a:p>
            <a:pPr lvl="0">
              <a:buSzPct val="100000"/>
              <a:buFont typeface="Arial"/>
              <a:buChar char="•"/>
            </a:pPr>
            <a:r>
              <a:rPr sz="2400" dirty="0">
                <a:latin typeface="Century Gothic"/>
                <a:ea typeface="Century Gothic"/>
                <a:cs typeface="Century Gothic"/>
                <a:sym typeface="Century Gothic"/>
              </a:rPr>
              <a:t>If you are planning to join us for lunch (after the 3rd week) please meet us in the cafeteria. </a:t>
            </a:r>
            <a:endParaRPr sz="2400" dirty="0">
              <a:latin typeface="Calibri"/>
              <a:ea typeface="Calibri"/>
              <a:cs typeface="Calibri"/>
              <a:sym typeface="Calibri"/>
            </a:endParaRPr>
          </a:p>
          <a:p>
            <a:pPr lvl="0">
              <a:buSzPct val="100000"/>
              <a:buFont typeface="Arial"/>
              <a:buChar char="•"/>
            </a:pPr>
            <a:r>
              <a:rPr sz="2400" dirty="0">
                <a:latin typeface="Century Gothic"/>
                <a:ea typeface="Century Gothic"/>
                <a:cs typeface="Century Gothic"/>
                <a:sym typeface="Century Gothic"/>
              </a:rPr>
              <a:t>Make sure that if your student brought lunch from home that it is in a container they can open. There are cafeteria monitors that help with us, but it is great to be independent! </a:t>
            </a:r>
            <a:endParaRPr sz="2400" dirty="0">
              <a:latin typeface="Calibri"/>
              <a:ea typeface="Calibri"/>
              <a:cs typeface="Calibri"/>
              <a:sym typeface="Calibri"/>
            </a:endParaRPr>
          </a:p>
          <a:p>
            <a:pPr lvl="0">
              <a:buSzPct val="100000"/>
              <a:buFont typeface="Arial"/>
              <a:buChar char="•"/>
            </a:pPr>
            <a:r>
              <a:rPr sz="2400" dirty="0">
                <a:latin typeface="Century Gothic"/>
                <a:ea typeface="Century Gothic"/>
                <a:cs typeface="Century Gothic"/>
                <a:sym typeface="Century Gothic"/>
              </a:rPr>
              <a:t>Snack &amp; Water Bottle </a:t>
            </a:r>
            <a:r>
              <a:rPr i="1" dirty="0">
                <a:latin typeface="Century Gothic"/>
                <a:ea typeface="Century Gothic"/>
                <a:cs typeface="Century Gothic"/>
                <a:sym typeface="Century Gothic"/>
              </a:rPr>
              <a:t>(please send daily)</a:t>
            </a:r>
            <a:endParaRPr i="1" dirty="0">
              <a:latin typeface="Calibri"/>
              <a:ea typeface="Calibri"/>
              <a:cs typeface="Calibri"/>
              <a:sym typeface="Calibri"/>
            </a:endParaRPr>
          </a:p>
          <a:p>
            <a:pPr marL="457200" lvl="1">
              <a:buSzPct val="100000"/>
              <a:buFont typeface="Arial"/>
              <a:buChar char="•"/>
            </a:pPr>
            <a:r>
              <a:rPr i="1" dirty="0">
                <a:latin typeface="Century Gothic"/>
                <a:ea typeface="Century Gothic"/>
                <a:cs typeface="Century Gothic"/>
                <a:sym typeface="Century Gothic"/>
              </a:rPr>
              <a:t>Water Bottles (filled &amp; with student name on it)</a:t>
            </a:r>
            <a:endParaRPr i="1" dirty="0">
              <a:latin typeface="Calibri"/>
              <a:ea typeface="Calibri"/>
              <a:cs typeface="Calibri"/>
              <a:sym typeface="Calibri"/>
            </a:endParaRPr>
          </a:p>
          <a:p>
            <a:pPr marL="457200" lvl="1">
              <a:buSzPct val="100000"/>
              <a:buFont typeface="Arial"/>
              <a:buChar char="•"/>
            </a:pPr>
            <a:r>
              <a:rPr i="1" dirty="0">
                <a:latin typeface="Century Gothic"/>
                <a:ea typeface="Century Gothic"/>
                <a:cs typeface="Century Gothic"/>
                <a:sym typeface="Century Gothic"/>
              </a:rPr>
              <a:t>Snack- in a separate bag (not in lunch box)</a:t>
            </a:r>
            <a:endParaRPr i="1" dirty="0">
              <a:latin typeface="Calibri"/>
              <a:ea typeface="Calibri"/>
              <a:cs typeface="Calibri"/>
              <a:sym typeface="Calibri"/>
            </a:endParaRPr>
          </a:p>
          <a:p>
            <a:pPr marL="457200" lvl="1">
              <a:buSzPct val="100000"/>
              <a:buFont typeface="Arial"/>
              <a:buChar char="•"/>
            </a:pPr>
            <a:r>
              <a:rPr i="1" dirty="0">
                <a:latin typeface="Century Gothic"/>
                <a:ea typeface="Century Gothic"/>
                <a:cs typeface="Century Gothic"/>
                <a:sym typeface="Century Gothic"/>
              </a:rPr>
              <a:t>We will do a morning snack so please be mindful of that.</a:t>
            </a:r>
            <a:endParaRPr i="1" dirty="0">
              <a:latin typeface="Calibri"/>
              <a:ea typeface="Calibri"/>
              <a:cs typeface="Calibri"/>
              <a:sym typeface="Calibri"/>
            </a:endParaRPr>
          </a:p>
          <a:p>
            <a:pPr lvl="0"/>
            <a:endParaRPr sz="2000" i="1" dirty="0">
              <a:latin typeface="Calibri"/>
              <a:ea typeface="Calibri"/>
              <a:cs typeface="Calibri"/>
              <a:sym typeface="Calibri"/>
            </a:endParaRPr>
          </a:p>
        </p:txBody>
      </p:sp>
      <p:sp>
        <p:nvSpPr>
          <p:cNvPr id="16" name="Shape 16"/>
          <p:cNvSpPr/>
          <p:nvPr/>
        </p:nvSpPr>
        <p:spPr>
          <a:xfrm>
            <a:off x="4150481" y="640079"/>
            <a:ext cx="1430418" cy="35813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a:latin typeface="Calibri"/>
                <a:ea typeface="Calibri"/>
                <a:cs typeface="Calibri"/>
                <a:sym typeface="Calibri"/>
              </a:defRPr>
            </a:lvl1pPr>
          </a:lstStyle>
          <a:p>
            <a:pPr lvl="0"/>
            <a:r>
              <a:t>Food &amp; Drink</a:t>
            </a:r>
          </a:p>
        </p:txBody>
      </p:sp>
      <p:pic>
        <p:nvPicPr>
          <p:cNvPr id="17" name="image2.png"/>
          <p:cNvPicPr/>
          <p:nvPr/>
        </p:nvPicPr>
        <p:blipFill>
          <a:blip r:embed="rId2" cstate="print">
            <a:extLst/>
          </a:blip>
          <a:stretch>
            <a:fillRect/>
          </a:stretch>
        </p:blipFill>
        <p:spPr>
          <a:xfrm>
            <a:off x="0" y="304800"/>
            <a:ext cx="2400645" cy="346456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31B93"/>
        </a:solidFill>
        <a:effectLst/>
      </p:bgPr>
    </p:bg>
    <p:spTree>
      <p:nvGrpSpPr>
        <p:cNvPr id="1" name=""/>
        <p:cNvGrpSpPr/>
        <p:nvPr/>
      </p:nvGrpSpPr>
      <p:grpSpPr>
        <a:xfrm>
          <a:off x="0" y="0"/>
          <a:ext cx="0" cy="0"/>
          <a:chOff x="0" y="0"/>
          <a:chExt cx="0" cy="0"/>
        </a:xfrm>
      </p:grpSpPr>
      <p:sp>
        <p:nvSpPr>
          <p:cNvPr id="19" name="Shape 19"/>
          <p:cNvSpPr/>
          <p:nvPr/>
        </p:nvSpPr>
        <p:spPr>
          <a:xfrm>
            <a:off x="1066800" y="228600"/>
            <a:ext cx="8077200" cy="34061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lgn="ctr"/>
            <a:r>
              <a:rPr sz="3600" dirty="0">
                <a:solidFill>
                  <a:srgbClr val="C00000"/>
                </a:solidFill>
                <a:latin typeface="Century Gothic"/>
                <a:ea typeface="Century Gothic"/>
                <a:cs typeface="Century Gothic"/>
                <a:sym typeface="Century Gothic"/>
              </a:rPr>
              <a:t>Many kindergartners come into kindergarten already reading!</a:t>
            </a:r>
            <a:endParaRPr sz="3600" dirty="0">
              <a:solidFill>
                <a:srgbClr val="C00000"/>
              </a:solidFill>
              <a:latin typeface="Calibri"/>
              <a:ea typeface="Calibri"/>
              <a:cs typeface="Calibri"/>
              <a:sym typeface="Calibri"/>
            </a:endParaRPr>
          </a:p>
          <a:p>
            <a:pPr lvl="0"/>
            <a:endParaRPr sz="2400" dirty="0">
              <a:solidFill>
                <a:srgbClr val="4F6228"/>
              </a:solidFill>
              <a:latin typeface="Calibri"/>
              <a:ea typeface="Calibri"/>
              <a:cs typeface="Calibri"/>
              <a:sym typeface="Calibri"/>
            </a:endParaRPr>
          </a:p>
          <a:p>
            <a:pPr lvl="0"/>
            <a:r>
              <a:rPr sz="2400" dirty="0">
                <a:solidFill>
                  <a:schemeClr val="bg1"/>
                </a:solidFill>
                <a:latin typeface="Century Gothic"/>
                <a:ea typeface="Century Gothic"/>
                <a:cs typeface="Century Gothic"/>
                <a:sym typeface="Century Gothic"/>
              </a:rPr>
              <a:t>Each child will be assessed thoroughly and taught at their own level. Being able to read text is a WONDERFUL thing, but it is not the only thing we focus on. Students will develop comprehension skills during this important year! </a:t>
            </a:r>
          </a:p>
        </p:txBody>
      </p:sp>
      <p:pic>
        <p:nvPicPr>
          <p:cNvPr id="21" name="image4.png"/>
          <p:cNvPicPr/>
          <p:nvPr/>
        </p:nvPicPr>
        <p:blipFill>
          <a:blip r:embed="rId2" cstate="print">
            <a:extLst/>
          </a:blip>
          <a:stretch>
            <a:fillRect/>
          </a:stretch>
        </p:blipFill>
        <p:spPr>
          <a:xfrm>
            <a:off x="7010400" y="4953000"/>
            <a:ext cx="1828800" cy="1689103"/>
          </a:xfrm>
          <a:prstGeom prst="rect">
            <a:avLst/>
          </a:prstGeom>
          <a:ln w="12700">
            <a:miter lim="400000"/>
          </a:ln>
        </p:spPr>
      </p:pic>
      <p:sp>
        <p:nvSpPr>
          <p:cNvPr id="6" name="Rectangle 5"/>
          <p:cNvSpPr/>
          <p:nvPr/>
        </p:nvSpPr>
        <p:spPr>
          <a:xfrm>
            <a:off x="457200" y="3886200"/>
            <a:ext cx="6248400" cy="2308324"/>
          </a:xfrm>
          <a:prstGeom prst="rect">
            <a:avLst/>
          </a:prstGeom>
        </p:spPr>
        <p:txBody>
          <a:bodyPr wrap="square">
            <a:spAutoFit/>
          </a:bodyPr>
          <a:lstStyle/>
          <a:p>
            <a:pPr lvl="0"/>
            <a:r>
              <a:rPr lang="en-US" sz="2400" dirty="0" smtClean="0">
                <a:latin typeface="Calibri"/>
                <a:ea typeface="Calibri"/>
                <a:cs typeface="Calibri"/>
                <a:sym typeface="Calibri"/>
              </a:rPr>
              <a:t>We will do reading assessments throughout the year to help identify student reading levels. Remember, that while just fluently reading words is part of it…the assessments and grouping is based on students’ understanding of what they have read.</a:t>
            </a:r>
            <a:endParaRPr lang="en-US" sz="2400" dirty="0">
              <a:latin typeface="Calibri"/>
              <a:ea typeface="Calibri"/>
              <a:cs typeface="Calibri"/>
              <a:sym typeface="Calibri"/>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7E79"/>
        </a:solidFill>
        <a:effectLst/>
      </p:bgPr>
    </p:bg>
    <p:spTree>
      <p:nvGrpSpPr>
        <p:cNvPr id="1" name=""/>
        <p:cNvGrpSpPr/>
        <p:nvPr/>
      </p:nvGrpSpPr>
      <p:grpSpPr>
        <a:xfrm>
          <a:off x="0" y="0"/>
          <a:ext cx="0" cy="0"/>
          <a:chOff x="0" y="0"/>
          <a:chExt cx="0" cy="0"/>
        </a:xfrm>
      </p:grpSpPr>
      <p:sp>
        <p:nvSpPr>
          <p:cNvPr id="24" name="Shape 24"/>
          <p:cNvSpPr>
            <a:spLocks noGrp="1"/>
          </p:cNvSpPr>
          <p:nvPr>
            <p:ph type="sldNum" sz="quarter" idx="2"/>
          </p:nvPr>
        </p:nvSpPr>
        <p:spPr>
          <a:xfrm>
            <a:off x="6553200" y="6404292"/>
            <a:ext cx="2133600" cy="269243"/>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defTabSz="850391">
              <a:defRPr sz="1100"/>
            </a:lvl1pPr>
          </a:lstStyle>
          <a:p>
            <a:pPr lvl="0">
              <a:defRPr sz="1800">
                <a:solidFill>
                  <a:srgbClr val="000000"/>
                </a:solidFill>
              </a:defRPr>
            </a:pPr>
            <a:fld id="{86CB4B4D-7CA3-9044-876B-883B54F8677D}" type="slidenum">
              <a:rPr sz="1100">
                <a:solidFill>
                  <a:srgbClr val="898989"/>
                </a:solidFill>
              </a:rPr>
              <a:pPr lvl="0">
                <a:defRPr sz="1800">
                  <a:solidFill>
                    <a:srgbClr val="000000"/>
                  </a:solidFill>
                </a:defRPr>
              </a:pPr>
              <a:t>6</a:t>
            </a:fld>
            <a:endParaRPr sz="1100">
              <a:solidFill>
                <a:srgbClr val="898989"/>
              </a:solidFill>
            </a:endParaRPr>
          </a:p>
        </p:txBody>
      </p:sp>
      <p:sp>
        <p:nvSpPr>
          <p:cNvPr id="25" name="Shape 25"/>
          <p:cNvSpPr/>
          <p:nvPr/>
        </p:nvSpPr>
        <p:spPr>
          <a:xfrm>
            <a:off x="2394662" y="297179"/>
            <a:ext cx="4354669" cy="58673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3200">
                <a:latin typeface="kg pdx bridgetown"/>
                <a:ea typeface="kg pdx bridgetown"/>
                <a:cs typeface="kg pdx bridgetown"/>
                <a:sym typeface="kg pdx bridgetown"/>
              </a:defRPr>
            </a:lvl1pPr>
          </a:lstStyle>
          <a:p>
            <a:pPr lvl="0">
              <a:defRPr sz="1800"/>
            </a:pPr>
            <a:r>
              <a:rPr sz="3200"/>
              <a:t>Assessments &amp; Report Cards</a:t>
            </a:r>
          </a:p>
        </p:txBody>
      </p:sp>
      <p:sp>
        <p:nvSpPr>
          <p:cNvPr id="26" name="Shape 26"/>
          <p:cNvSpPr/>
          <p:nvPr/>
        </p:nvSpPr>
        <p:spPr>
          <a:xfrm>
            <a:off x="228601" y="762000"/>
            <a:ext cx="8382000" cy="3262428"/>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lgn="ctr"/>
            <a:r>
              <a:rPr sz="2200" dirty="0" smtClean="0">
                <a:solidFill>
                  <a:srgbClr val="0070C0"/>
                </a:solidFill>
                <a:latin typeface="Comic Sans MS"/>
                <a:ea typeface="Comic Sans MS"/>
                <a:cs typeface="Comic Sans MS"/>
                <a:sym typeface="Comic Sans MS"/>
              </a:rPr>
              <a:t>Reading </a:t>
            </a:r>
            <a:r>
              <a:rPr sz="2200" dirty="0">
                <a:solidFill>
                  <a:srgbClr val="0070C0"/>
                </a:solidFill>
                <a:latin typeface="Comic Sans MS"/>
                <a:ea typeface="Comic Sans MS"/>
                <a:cs typeface="Comic Sans MS"/>
                <a:sym typeface="Comic Sans MS"/>
              </a:rPr>
              <a:t>levels are not determined by decoding skills alone. Children must be able to:</a:t>
            </a:r>
            <a:endParaRPr sz="2800" dirty="0">
              <a:solidFill>
                <a:srgbClr val="0070C0"/>
              </a:solidFill>
              <a:latin typeface="Calibri"/>
              <a:ea typeface="Calibri"/>
              <a:cs typeface="Calibri"/>
              <a:sym typeface="Calibri"/>
            </a:endParaRPr>
          </a:p>
          <a:p>
            <a:pPr lvl="0">
              <a:buSzPct val="100000"/>
              <a:buFont typeface="Arial"/>
              <a:buChar char="•"/>
            </a:pPr>
            <a:r>
              <a:rPr dirty="0">
                <a:latin typeface="Century Gothic"/>
                <a:ea typeface="Century Gothic"/>
                <a:cs typeface="Century Gothic"/>
                <a:sym typeface="Century Gothic"/>
              </a:rPr>
              <a:t>Read with fluency and intonation.</a:t>
            </a:r>
            <a:endParaRPr dirty="0">
              <a:latin typeface="Calibri"/>
              <a:ea typeface="Calibri"/>
              <a:cs typeface="Calibri"/>
              <a:sym typeface="Calibri"/>
            </a:endParaRPr>
          </a:p>
          <a:p>
            <a:pPr lvl="0">
              <a:buSzPct val="100000"/>
              <a:buFont typeface="Arial"/>
              <a:buChar char="•"/>
            </a:pPr>
            <a:r>
              <a:rPr dirty="0">
                <a:latin typeface="Century Gothic"/>
                <a:ea typeface="Century Gothic"/>
                <a:cs typeface="Century Gothic"/>
                <a:sym typeface="Century Gothic"/>
              </a:rPr>
              <a:t>Determine a purpose for reading.</a:t>
            </a:r>
            <a:endParaRPr dirty="0">
              <a:latin typeface="Calibri"/>
              <a:ea typeface="Calibri"/>
              <a:cs typeface="Calibri"/>
              <a:sym typeface="Calibri"/>
            </a:endParaRPr>
          </a:p>
          <a:p>
            <a:pPr lvl="0">
              <a:buSzPct val="100000"/>
              <a:buFont typeface="Arial"/>
              <a:buChar char="•"/>
            </a:pPr>
            <a:r>
              <a:rPr dirty="0">
                <a:latin typeface="Century Gothic"/>
                <a:ea typeface="Century Gothic"/>
                <a:cs typeface="Century Gothic"/>
                <a:sym typeface="Century Gothic"/>
              </a:rPr>
              <a:t>Read and enjoy a wide variety of genres.</a:t>
            </a:r>
            <a:endParaRPr dirty="0">
              <a:latin typeface="Calibri"/>
              <a:ea typeface="Calibri"/>
              <a:cs typeface="Calibri"/>
              <a:sym typeface="Calibri"/>
            </a:endParaRPr>
          </a:p>
          <a:p>
            <a:pPr lvl="0">
              <a:buSzPct val="100000"/>
              <a:buFont typeface="Arial"/>
              <a:buChar char="•"/>
            </a:pPr>
            <a:r>
              <a:rPr dirty="0">
                <a:latin typeface="Century Gothic"/>
                <a:ea typeface="Century Gothic"/>
                <a:cs typeface="Century Gothic"/>
                <a:sym typeface="Century Gothic"/>
              </a:rPr>
              <a:t>Independently retell the beginning, middle and end of a story, including details.</a:t>
            </a:r>
            <a:endParaRPr dirty="0">
              <a:latin typeface="Calibri"/>
              <a:ea typeface="Calibri"/>
              <a:cs typeface="Calibri"/>
              <a:sym typeface="Calibri"/>
            </a:endParaRPr>
          </a:p>
          <a:p>
            <a:pPr lvl="0">
              <a:buSzPct val="100000"/>
              <a:buFont typeface="Arial"/>
              <a:buChar char="•"/>
            </a:pPr>
            <a:r>
              <a:rPr dirty="0">
                <a:latin typeface="Century Gothic"/>
                <a:ea typeface="Century Gothic"/>
                <a:cs typeface="Century Gothic"/>
                <a:sym typeface="Century Gothic"/>
              </a:rPr>
              <a:t>Summarize a story.</a:t>
            </a:r>
            <a:endParaRPr dirty="0">
              <a:latin typeface="Calibri"/>
              <a:ea typeface="Calibri"/>
              <a:cs typeface="Calibri"/>
              <a:sym typeface="Calibri"/>
            </a:endParaRPr>
          </a:p>
          <a:p>
            <a:pPr lvl="0">
              <a:buSzPct val="100000"/>
              <a:buFont typeface="Arial"/>
              <a:buChar char="•"/>
            </a:pPr>
            <a:r>
              <a:rPr dirty="0">
                <a:latin typeface="Century Gothic"/>
                <a:ea typeface="Century Gothic"/>
                <a:cs typeface="Century Gothic"/>
                <a:sym typeface="Century Gothic"/>
              </a:rPr>
              <a:t>Answer questions about a story that include higher-level thinking skills.</a:t>
            </a:r>
            <a:endParaRPr dirty="0">
              <a:latin typeface="Calibri"/>
              <a:ea typeface="Calibri"/>
              <a:cs typeface="Calibri"/>
              <a:sym typeface="Calibri"/>
            </a:endParaRPr>
          </a:p>
          <a:p>
            <a:pPr lvl="0">
              <a:buSzPct val="100000"/>
              <a:buFont typeface="Arial"/>
              <a:buChar char="•"/>
            </a:pPr>
            <a:r>
              <a:rPr dirty="0">
                <a:latin typeface="Century Gothic"/>
                <a:ea typeface="Century Gothic"/>
                <a:cs typeface="Century Gothic"/>
                <a:sym typeface="Century Gothic"/>
              </a:rPr>
              <a:t>Make personal connections and connections between texts.</a:t>
            </a:r>
            <a:endParaRPr dirty="0">
              <a:latin typeface="Calibri"/>
              <a:ea typeface="Calibri"/>
              <a:cs typeface="Calibri"/>
              <a:sym typeface="Calibri"/>
            </a:endParaRPr>
          </a:p>
          <a:p>
            <a:pPr lvl="0">
              <a:buSzPct val="100000"/>
              <a:buFont typeface="Arial"/>
              <a:buChar char="•"/>
            </a:pPr>
            <a:r>
              <a:rPr dirty="0">
                <a:latin typeface="Century Gothic"/>
                <a:ea typeface="Century Gothic"/>
                <a:cs typeface="Century Gothic"/>
                <a:sym typeface="Century Gothic"/>
              </a:rPr>
              <a:t>Make predictions, inferences and draw conclusions.</a:t>
            </a:r>
          </a:p>
        </p:txBody>
      </p:sp>
      <p:sp>
        <p:nvSpPr>
          <p:cNvPr id="27" name="Shape 27"/>
          <p:cNvSpPr/>
          <p:nvPr/>
        </p:nvSpPr>
        <p:spPr>
          <a:xfrm>
            <a:off x="457200" y="4038600"/>
            <a:ext cx="7847142" cy="2308320"/>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lgn="ctr"/>
            <a:r>
              <a:rPr b="1" dirty="0">
                <a:solidFill>
                  <a:srgbClr val="005493"/>
                </a:solidFill>
                <a:latin typeface="Calibri"/>
                <a:ea typeface="Calibri"/>
                <a:cs typeface="Calibri"/>
                <a:sym typeface="Calibri"/>
              </a:rPr>
              <a:t>Report cards come home at the end of the grading period/nine weeks. </a:t>
            </a:r>
          </a:p>
          <a:p>
            <a:pPr lvl="0" algn="ctr"/>
            <a:r>
              <a:rPr b="1" dirty="0">
                <a:solidFill>
                  <a:srgbClr val="005493"/>
                </a:solidFill>
                <a:latin typeface="Calibri"/>
                <a:ea typeface="Calibri"/>
                <a:cs typeface="Calibri"/>
                <a:sym typeface="Calibri"/>
              </a:rPr>
              <a:t>Please know that this is a reflection of what your student is doing in class and may not look </a:t>
            </a:r>
          </a:p>
          <a:p>
            <a:pPr lvl="0" algn="ctr"/>
            <a:r>
              <a:rPr b="1" dirty="0">
                <a:solidFill>
                  <a:srgbClr val="005493"/>
                </a:solidFill>
                <a:latin typeface="Calibri"/>
                <a:ea typeface="Calibri"/>
                <a:cs typeface="Calibri"/>
                <a:sym typeface="Calibri"/>
              </a:rPr>
              <a:t>the same as a friend, neighbor’s</a:t>
            </a:r>
            <a:r>
              <a:rPr b="1" dirty="0" smtClean="0">
                <a:solidFill>
                  <a:srgbClr val="005493"/>
                </a:solidFill>
                <a:latin typeface="Calibri"/>
                <a:ea typeface="Calibri"/>
                <a:cs typeface="Calibri"/>
                <a:sym typeface="Calibri"/>
              </a:rPr>
              <a:t>,</a:t>
            </a:r>
            <a:r>
              <a:rPr lang="en-US" b="1" dirty="0" smtClean="0">
                <a:solidFill>
                  <a:srgbClr val="005493"/>
                </a:solidFill>
                <a:latin typeface="Calibri"/>
                <a:ea typeface="Calibri"/>
                <a:cs typeface="Calibri"/>
                <a:sym typeface="Calibri"/>
              </a:rPr>
              <a:t> </a:t>
            </a:r>
            <a:r>
              <a:rPr b="1" dirty="0" smtClean="0">
                <a:solidFill>
                  <a:srgbClr val="005493"/>
                </a:solidFill>
                <a:latin typeface="Calibri"/>
                <a:ea typeface="Calibri"/>
                <a:cs typeface="Calibri"/>
                <a:sym typeface="Calibri"/>
              </a:rPr>
              <a:t>etc</a:t>
            </a:r>
            <a:r>
              <a:rPr b="1" dirty="0">
                <a:solidFill>
                  <a:srgbClr val="005493"/>
                </a:solidFill>
                <a:latin typeface="Calibri"/>
                <a:ea typeface="Calibri"/>
                <a:cs typeface="Calibri"/>
                <a:sym typeface="Calibri"/>
              </a:rPr>
              <a:t>. Each child is different. Scores range from 1-4. Our end of year goal is to have at least a 3 for “mastery”.</a:t>
            </a:r>
          </a:p>
          <a:p>
            <a:pPr lvl="0" algn="ctr"/>
            <a:r>
              <a:rPr b="1" dirty="0">
                <a:solidFill>
                  <a:srgbClr val="005493"/>
                </a:solidFill>
                <a:latin typeface="Calibri"/>
                <a:ea typeface="Calibri"/>
                <a:cs typeface="Calibri"/>
                <a:sym typeface="Calibri"/>
              </a:rPr>
              <a:t> Do not be surprised to see a “1” marked the </a:t>
            </a:r>
          </a:p>
          <a:p>
            <a:pPr lvl="0" algn="ctr"/>
            <a:r>
              <a:rPr b="1" dirty="0">
                <a:solidFill>
                  <a:srgbClr val="005493"/>
                </a:solidFill>
                <a:latin typeface="Calibri"/>
                <a:ea typeface="Calibri"/>
                <a:cs typeface="Calibri"/>
                <a:sym typeface="Calibri"/>
              </a:rPr>
              <a:t>first grading period. </a:t>
            </a:r>
            <a:r>
              <a:rPr lang="en-US" b="1" dirty="0" smtClean="0">
                <a:solidFill>
                  <a:srgbClr val="005493"/>
                </a:solidFill>
                <a:latin typeface="Calibri"/>
                <a:ea typeface="Calibri"/>
                <a:cs typeface="Calibri"/>
                <a:sym typeface="Calibri"/>
              </a:rPr>
              <a:t> This is perfectly appropriate for the beginning of Kindergarten.</a:t>
            </a:r>
            <a:endParaRPr b="1" dirty="0">
              <a:solidFill>
                <a:srgbClr val="005493"/>
              </a:solidFill>
              <a:latin typeface="Calibri"/>
              <a:ea typeface="Calibri"/>
              <a:cs typeface="Calibri"/>
              <a:sym typeface="Calibri"/>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a:spLocks noGrp="1"/>
          </p:cNvSpPr>
          <p:nvPr>
            <p:ph type="title" idx="4294967295"/>
          </p:nvPr>
        </p:nvSpPr>
        <p:spPr>
          <a:xfrm>
            <a:off x="637778" y="138261"/>
            <a:ext cx="8229601"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defRPr>
                <a:solidFill>
                  <a:srgbClr val="C0504D"/>
                </a:solidFill>
                <a:latin typeface="Comic Sans MS"/>
                <a:ea typeface="Comic Sans MS"/>
                <a:cs typeface="Comic Sans MS"/>
                <a:sym typeface="Comic Sans MS"/>
              </a:defRPr>
            </a:lvl1pPr>
          </a:lstStyle>
          <a:p>
            <a:pPr lvl="0">
              <a:defRPr sz="1800">
                <a:solidFill>
                  <a:srgbClr val="000000"/>
                </a:solidFill>
              </a:defRPr>
            </a:pPr>
            <a:r>
              <a:rPr sz="4400">
                <a:solidFill>
                  <a:srgbClr val="C0504D"/>
                </a:solidFill>
              </a:rPr>
              <a:t>EOY Reading Expectations</a:t>
            </a:r>
          </a:p>
        </p:txBody>
      </p:sp>
      <p:sp>
        <p:nvSpPr>
          <p:cNvPr id="30" name="Shape 30"/>
          <p:cNvSpPr>
            <a:spLocks noGrp="1"/>
          </p:cNvSpPr>
          <p:nvPr>
            <p:ph type="body" idx="4294967295"/>
          </p:nvPr>
        </p:nvSpPr>
        <p:spPr>
          <a:xfrm>
            <a:off x="457200" y="1166017"/>
            <a:ext cx="8229600" cy="452596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marL="352158" lvl="0" indent="-352158">
              <a:lnSpc>
                <a:spcPct val="80000"/>
              </a:lnSpc>
              <a:spcBef>
                <a:spcPts val="500"/>
              </a:spcBef>
              <a:buChar char="•"/>
              <a:defRPr sz="1800"/>
            </a:pPr>
            <a:r>
              <a:rPr sz="2200" dirty="0">
                <a:latin typeface="Century Gothic"/>
                <a:ea typeface="Century Gothic"/>
                <a:cs typeface="Century Gothic"/>
                <a:sym typeface="Century Gothic"/>
              </a:rPr>
              <a:t>Student recognizes at least 25 sight words in a variety of contexts. </a:t>
            </a:r>
          </a:p>
          <a:p>
            <a:pPr marL="352158" lvl="0" indent="-352158">
              <a:lnSpc>
                <a:spcPct val="80000"/>
              </a:lnSpc>
              <a:spcBef>
                <a:spcPts val="500"/>
              </a:spcBef>
              <a:buChar char="•"/>
              <a:defRPr sz="1800"/>
            </a:pPr>
            <a:r>
              <a:rPr sz="2200" dirty="0">
                <a:latin typeface="Century Gothic"/>
                <a:ea typeface="Century Gothic"/>
                <a:cs typeface="Century Gothic"/>
                <a:sym typeface="Century Gothic"/>
              </a:rPr>
              <a:t>Students use basic decoding skills to read unknown words.</a:t>
            </a:r>
          </a:p>
          <a:p>
            <a:pPr marL="352158" lvl="0" indent="-352158">
              <a:lnSpc>
                <a:spcPct val="80000"/>
              </a:lnSpc>
              <a:spcBef>
                <a:spcPts val="500"/>
              </a:spcBef>
              <a:buChar char="•"/>
              <a:defRPr sz="1800"/>
            </a:pPr>
            <a:r>
              <a:rPr sz="2200" dirty="0">
                <a:latin typeface="Century Gothic"/>
                <a:ea typeface="Century Gothic"/>
                <a:cs typeface="Century Gothic"/>
                <a:sym typeface="Century Gothic"/>
              </a:rPr>
              <a:t>Students can blend and segment 3 and 4 letter words.</a:t>
            </a:r>
          </a:p>
          <a:p>
            <a:pPr marL="352158" lvl="0" indent="-352158">
              <a:lnSpc>
                <a:spcPct val="80000"/>
              </a:lnSpc>
              <a:spcBef>
                <a:spcPts val="500"/>
              </a:spcBef>
              <a:buChar char="•"/>
              <a:defRPr sz="1800"/>
            </a:pPr>
            <a:r>
              <a:rPr sz="2200" dirty="0">
                <a:latin typeface="Century Gothic"/>
                <a:ea typeface="Century Gothic"/>
                <a:cs typeface="Century Gothic"/>
                <a:sym typeface="Century Gothic"/>
              </a:rPr>
              <a:t>Students can recognize and produce rhyming words.</a:t>
            </a:r>
          </a:p>
          <a:p>
            <a:pPr marL="352158" lvl="0" indent="-352158">
              <a:lnSpc>
                <a:spcPct val="80000"/>
              </a:lnSpc>
              <a:spcBef>
                <a:spcPts val="500"/>
              </a:spcBef>
              <a:buChar char="•"/>
              <a:defRPr sz="1800"/>
            </a:pPr>
            <a:r>
              <a:rPr sz="2200" dirty="0">
                <a:latin typeface="Century Gothic"/>
                <a:ea typeface="Century Gothic"/>
                <a:cs typeface="Century Gothic"/>
                <a:sym typeface="Century Gothic"/>
              </a:rPr>
              <a:t>Students can recognize all 26 letters in both uppercase and lowercase and in a variety of fonts and texts.</a:t>
            </a:r>
          </a:p>
          <a:p>
            <a:pPr marL="352158" lvl="0" indent="-352158">
              <a:lnSpc>
                <a:spcPct val="80000"/>
              </a:lnSpc>
              <a:spcBef>
                <a:spcPts val="500"/>
              </a:spcBef>
              <a:buChar char="•"/>
              <a:defRPr sz="1800"/>
            </a:pPr>
            <a:r>
              <a:rPr sz="2200" dirty="0">
                <a:latin typeface="Century Gothic"/>
                <a:ea typeface="Century Gothic"/>
                <a:cs typeface="Century Gothic"/>
                <a:sym typeface="Century Gothic"/>
              </a:rPr>
              <a:t>Students can produce and recognize all 41 phonemes (letter sounds).</a:t>
            </a:r>
          </a:p>
          <a:p>
            <a:pPr marL="352158" lvl="0" indent="-352158">
              <a:lnSpc>
                <a:spcPct val="80000"/>
              </a:lnSpc>
              <a:spcBef>
                <a:spcPts val="500"/>
              </a:spcBef>
              <a:buChar char="•"/>
              <a:defRPr sz="1800"/>
            </a:pPr>
            <a:r>
              <a:rPr sz="2200" dirty="0">
                <a:latin typeface="Century Gothic"/>
                <a:ea typeface="Century Gothic"/>
                <a:cs typeface="Century Gothic"/>
                <a:sym typeface="Century Gothic"/>
              </a:rPr>
              <a:t>Students need to comprehend text read to them and text they read independently</a:t>
            </a:r>
            <a:r>
              <a:rPr sz="2000" dirty="0">
                <a:latin typeface="Century Gothic"/>
                <a:ea typeface="Century Gothic"/>
                <a:cs typeface="Century Gothic"/>
                <a:sym typeface="Century Gothic"/>
              </a:rPr>
              <a:t>. </a:t>
            </a:r>
          </a:p>
        </p:txBody>
      </p:sp>
      <p:pic>
        <p:nvPicPr>
          <p:cNvPr id="31" name="image6.png"/>
          <p:cNvPicPr/>
          <p:nvPr/>
        </p:nvPicPr>
        <p:blipFill>
          <a:blip r:embed="rId2" cstate="print">
            <a:extLst/>
          </a:blip>
          <a:stretch>
            <a:fillRect/>
          </a:stretch>
        </p:blipFill>
        <p:spPr>
          <a:xfrm>
            <a:off x="3505200" y="4800600"/>
            <a:ext cx="2247903" cy="183749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33"/>
          <p:cNvSpPr/>
          <p:nvPr/>
        </p:nvSpPr>
        <p:spPr>
          <a:xfrm>
            <a:off x="381000" y="4343400"/>
            <a:ext cx="8458200" cy="20599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r>
              <a:rPr sz="3200">
                <a:solidFill>
                  <a:srgbClr val="C00000"/>
                </a:solidFill>
                <a:latin typeface="Century Gothic"/>
                <a:ea typeface="Century Gothic"/>
                <a:cs typeface="Century Gothic"/>
                <a:sym typeface="Century Gothic"/>
              </a:rPr>
              <a:t>Level C text includes:</a:t>
            </a:r>
            <a:endParaRPr sz="3200">
              <a:solidFill>
                <a:srgbClr val="C00000"/>
              </a:solidFill>
              <a:latin typeface="Calibri"/>
              <a:ea typeface="Calibri"/>
              <a:cs typeface="Calibri"/>
              <a:sym typeface="Calibri"/>
            </a:endParaRPr>
          </a:p>
          <a:p>
            <a:pPr lvl="0">
              <a:buSzPct val="100000"/>
              <a:buFont typeface="Arial"/>
              <a:buChar char="•"/>
            </a:pPr>
            <a:r>
              <a:rPr sz="2400">
                <a:latin typeface="Century Gothic"/>
                <a:ea typeface="Century Gothic"/>
                <a:cs typeface="Century Gothic"/>
                <a:sym typeface="Century Gothic"/>
              </a:rPr>
              <a:t>Decodable words with some blends and digraphs.</a:t>
            </a:r>
            <a:endParaRPr sz="2400">
              <a:latin typeface="Calibri"/>
              <a:ea typeface="Calibri"/>
              <a:cs typeface="Calibri"/>
              <a:sym typeface="Calibri"/>
            </a:endParaRPr>
          </a:p>
          <a:p>
            <a:pPr lvl="0">
              <a:buSzPct val="100000"/>
              <a:buFont typeface="Arial"/>
              <a:buChar char="•"/>
            </a:pPr>
            <a:r>
              <a:rPr sz="2400">
                <a:latin typeface="Century Gothic"/>
                <a:ea typeface="Century Gothic"/>
                <a:cs typeface="Century Gothic"/>
                <a:sym typeface="Century Gothic"/>
              </a:rPr>
              <a:t>Many high frequency, or “sight” words.</a:t>
            </a:r>
            <a:endParaRPr sz="2400">
              <a:latin typeface="Calibri"/>
              <a:ea typeface="Calibri"/>
              <a:cs typeface="Calibri"/>
              <a:sym typeface="Calibri"/>
            </a:endParaRPr>
          </a:p>
          <a:p>
            <a:pPr lvl="0">
              <a:buSzPct val="100000"/>
              <a:buFont typeface="Arial"/>
              <a:buChar char="•"/>
            </a:pPr>
            <a:r>
              <a:rPr sz="2400">
                <a:latin typeface="Century Gothic"/>
                <a:ea typeface="Century Gothic"/>
                <a:cs typeface="Century Gothic"/>
                <a:sym typeface="Century Gothic"/>
              </a:rPr>
              <a:t>Most kindergartners will achieve this level with no problem.</a:t>
            </a:r>
          </a:p>
        </p:txBody>
      </p:sp>
      <p:sp>
        <p:nvSpPr>
          <p:cNvPr id="34" name="Shape 34"/>
          <p:cNvSpPr/>
          <p:nvPr/>
        </p:nvSpPr>
        <p:spPr>
          <a:xfrm>
            <a:off x="609600" y="152400"/>
            <a:ext cx="8077200" cy="8280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2400">
                <a:solidFill>
                  <a:srgbClr val="C00000"/>
                </a:solidFill>
                <a:latin typeface="Century Gothic"/>
                <a:ea typeface="Century Gothic"/>
                <a:cs typeface="Century Gothic"/>
                <a:sym typeface="Century Gothic"/>
              </a:defRPr>
            </a:lvl1pPr>
          </a:lstStyle>
          <a:p>
            <a:pPr lvl="0">
              <a:defRPr sz="1800">
                <a:solidFill>
                  <a:srgbClr val="000000"/>
                </a:solidFill>
              </a:defRPr>
            </a:pPr>
            <a:r>
              <a:rPr sz="2400">
                <a:solidFill>
                  <a:srgbClr val="C00000"/>
                </a:solidFill>
              </a:rPr>
              <a:t>Your child should be independently reading at a level C by the end of kindergarten. </a:t>
            </a:r>
          </a:p>
        </p:txBody>
      </p:sp>
      <p:pic>
        <p:nvPicPr>
          <p:cNvPr id="35" name="image1.jpeg" descr="writing_sample0003.jpg"/>
          <p:cNvPicPr/>
          <p:nvPr/>
        </p:nvPicPr>
        <p:blipFill>
          <a:blip r:embed="rId2" cstate="print">
            <a:extLst/>
          </a:blip>
          <a:stretch>
            <a:fillRect/>
          </a:stretch>
        </p:blipFill>
        <p:spPr>
          <a:xfrm>
            <a:off x="1143000" y="1447800"/>
            <a:ext cx="6858000" cy="2651125"/>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42193"/>
        </a:solidFill>
        <a:effectLst/>
      </p:bgPr>
    </p:bg>
    <p:spTree>
      <p:nvGrpSpPr>
        <p:cNvPr id="1" name=""/>
        <p:cNvGrpSpPr/>
        <p:nvPr/>
      </p:nvGrpSpPr>
      <p:grpSpPr>
        <a:xfrm>
          <a:off x="0" y="0"/>
          <a:ext cx="0" cy="0"/>
          <a:chOff x="0" y="0"/>
          <a:chExt cx="0" cy="0"/>
        </a:xfrm>
      </p:grpSpPr>
      <p:sp>
        <p:nvSpPr>
          <p:cNvPr id="37" name="Shape 37"/>
          <p:cNvSpPr/>
          <p:nvPr/>
        </p:nvSpPr>
        <p:spPr>
          <a:xfrm>
            <a:off x="360362" y="595206"/>
            <a:ext cx="3553520" cy="217465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lgn="ctr"/>
            <a:r>
              <a:rPr sz="1700" b="1">
                <a:solidFill>
                  <a:srgbClr val="0096FF"/>
                </a:solidFill>
                <a:latin typeface="Calibri"/>
                <a:ea typeface="Calibri"/>
                <a:cs typeface="Calibri"/>
                <a:sym typeface="Calibri"/>
              </a:rPr>
              <a:t>We practice writing in all subjects. Problem solving, reflecting on stories, recording observations, etc. As a result, y</a:t>
            </a:r>
            <a:r>
              <a:rPr sz="1700" b="1">
                <a:solidFill>
                  <a:srgbClr val="0096FF"/>
                </a:solidFill>
                <a:latin typeface="Century Gothic"/>
                <a:ea typeface="Century Gothic"/>
                <a:cs typeface="Century Gothic"/>
                <a:sym typeface="Century Gothic"/>
              </a:rPr>
              <a:t>our kindergartner will be writing in all subject areas by the end of kindergarten! (Developmentally appropriate writing) </a:t>
            </a:r>
          </a:p>
        </p:txBody>
      </p:sp>
      <p:pic>
        <p:nvPicPr>
          <p:cNvPr id="38" name="image7.png"/>
          <p:cNvPicPr/>
          <p:nvPr/>
        </p:nvPicPr>
        <p:blipFill>
          <a:blip r:embed="rId2" cstate="print">
            <a:extLst/>
          </a:blip>
          <a:stretch>
            <a:fillRect/>
          </a:stretch>
        </p:blipFill>
        <p:spPr>
          <a:xfrm>
            <a:off x="4353792" y="398411"/>
            <a:ext cx="717831" cy="1116628"/>
          </a:xfrm>
          <a:prstGeom prst="rect">
            <a:avLst/>
          </a:prstGeom>
          <a:ln w="12700">
            <a:miter lim="400000"/>
          </a:ln>
        </p:spPr>
      </p:pic>
      <p:pic>
        <p:nvPicPr>
          <p:cNvPr id="39" name="image2.jpeg" descr="writing_sample0002.jpg"/>
          <p:cNvPicPr/>
          <p:nvPr/>
        </p:nvPicPr>
        <p:blipFill>
          <a:blip r:embed="rId3" cstate="print">
            <a:extLst/>
          </a:blip>
          <a:srcRect t="22221" b="7777"/>
          <a:stretch>
            <a:fillRect/>
          </a:stretch>
        </p:blipFill>
        <p:spPr>
          <a:xfrm>
            <a:off x="5137044" y="266697"/>
            <a:ext cx="3081445" cy="3539041"/>
          </a:xfrm>
          <a:prstGeom prst="rect">
            <a:avLst/>
          </a:prstGeom>
          <a:ln w="12700">
            <a:miter lim="400000"/>
          </a:ln>
        </p:spPr>
      </p:pic>
      <p:sp>
        <p:nvSpPr>
          <p:cNvPr id="40" name="Shape 40"/>
          <p:cNvSpPr/>
          <p:nvPr/>
        </p:nvSpPr>
        <p:spPr>
          <a:xfrm>
            <a:off x="205848" y="5548629"/>
            <a:ext cx="6575258" cy="65023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lvl="0"/>
            <a:r>
              <a:rPr>
                <a:solidFill>
                  <a:srgbClr val="00FA92"/>
                </a:solidFill>
                <a:latin typeface="Century Gothic"/>
                <a:ea typeface="Century Gothic"/>
                <a:cs typeface="Century Gothic"/>
                <a:sym typeface="Century Gothic"/>
              </a:rPr>
              <a:t>However, phonetic spelling is still perfectly acceptable—</a:t>
            </a:r>
            <a:endParaRPr>
              <a:solidFill>
                <a:srgbClr val="00FA92"/>
              </a:solidFill>
              <a:latin typeface="Calibri"/>
              <a:ea typeface="Calibri"/>
              <a:cs typeface="Calibri"/>
              <a:sym typeface="Calibri"/>
            </a:endParaRPr>
          </a:p>
          <a:p>
            <a:pPr lvl="0"/>
            <a:r>
              <a:rPr>
                <a:solidFill>
                  <a:srgbClr val="00FA92"/>
                </a:solidFill>
                <a:latin typeface="Century Gothic"/>
                <a:ea typeface="Century Gothic"/>
                <a:cs typeface="Century Gothic"/>
                <a:sym typeface="Century Gothic"/>
              </a:rPr>
              <a:t>especially with more complex or irregular spelling patterns.</a:t>
            </a:r>
          </a:p>
        </p:txBody>
      </p:sp>
      <p:sp>
        <p:nvSpPr>
          <p:cNvPr id="41" name="Shape 41"/>
          <p:cNvSpPr/>
          <p:nvPr/>
        </p:nvSpPr>
        <p:spPr>
          <a:xfrm>
            <a:off x="189229" y="3357879"/>
            <a:ext cx="7525898" cy="183133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lvl="0"/>
            <a:r>
              <a:rPr sz="1600">
                <a:solidFill>
                  <a:srgbClr val="011993"/>
                </a:solidFill>
                <a:latin typeface="Century Gothic"/>
                <a:ea typeface="Century Gothic"/>
                <a:cs typeface="Century Gothic"/>
                <a:sym typeface="Century Gothic"/>
              </a:rPr>
              <a:t>End of the year writing should show:</a:t>
            </a:r>
            <a:endParaRPr sz="1600">
              <a:solidFill>
                <a:srgbClr val="011993"/>
              </a:solidFill>
              <a:latin typeface="Calibri"/>
              <a:ea typeface="Calibri"/>
              <a:cs typeface="Calibri"/>
              <a:sym typeface="Calibri"/>
            </a:endParaRPr>
          </a:p>
          <a:p>
            <a:pPr lvl="0"/>
            <a:endParaRPr sz="1600">
              <a:latin typeface="Calibri"/>
              <a:ea typeface="Calibri"/>
              <a:cs typeface="Calibri"/>
              <a:sym typeface="Calibri"/>
            </a:endParaRPr>
          </a:p>
          <a:p>
            <a:pPr lvl="0">
              <a:buSzPct val="100000"/>
              <a:buFont typeface="Arial"/>
              <a:buChar char="•"/>
            </a:pPr>
            <a:r>
              <a:rPr sz="1600">
                <a:latin typeface="Century Gothic"/>
                <a:ea typeface="Century Gothic"/>
                <a:cs typeface="Century Gothic"/>
                <a:sym typeface="Century Gothic"/>
              </a:rPr>
              <a:t>Phonetic spelling with at least approximate beginning and ending sounds.</a:t>
            </a:r>
            <a:endParaRPr sz="1600">
              <a:latin typeface="Calibri"/>
              <a:ea typeface="Calibri"/>
              <a:cs typeface="Calibri"/>
              <a:sym typeface="Calibri"/>
            </a:endParaRPr>
          </a:p>
          <a:p>
            <a:pPr lvl="0">
              <a:buSzPct val="100000"/>
              <a:buFont typeface="Arial"/>
              <a:buChar char="•"/>
            </a:pPr>
            <a:endParaRPr sz="1600">
              <a:latin typeface="Calibri"/>
              <a:ea typeface="Calibri"/>
              <a:cs typeface="Calibri"/>
              <a:sym typeface="Calibri"/>
            </a:endParaRPr>
          </a:p>
          <a:p>
            <a:pPr lvl="0">
              <a:buSzPct val="100000"/>
              <a:buFont typeface="Arial"/>
              <a:buChar char="•"/>
            </a:pPr>
            <a:r>
              <a:rPr sz="1600">
                <a:latin typeface="Century Gothic"/>
                <a:ea typeface="Century Gothic"/>
                <a:cs typeface="Century Gothic"/>
                <a:sym typeface="Century Gothic"/>
              </a:rPr>
              <a:t>Many high frequency words used and spelled correctly.</a:t>
            </a:r>
            <a:endParaRPr sz="1600">
              <a:latin typeface="Calibri"/>
              <a:ea typeface="Calibri"/>
              <a:cs typeface="Calibri"/>
              <a:sym typeface="Calibri"/>
            </a:endParaRPr>
          </a:p>
          <a:p>
            <a:pPr lvl="0">
              <a:buSzPct val="100000"/>
              <a:buFont typeface="Arial"/>
              <a:buChar char="•"/>
            </a:pPr>
            <a:endParaRPr sz="1600">
              <a:latin typeface="Calibri"/>
              <a:ea typeface="Calibri"/>
              <a:cs typeface="Calibri"/>
              <a:sym typeface="Calibri"/>
            </a:endParaRPr>
          </a:p>
          <a:p>
            <a:pPr lvl="0">
              <a:buSzPct val="100000"/>
              <a:buFont typeface="Arial"/>
              <a:buChar char="•"/>
            </a:pPr>
            <a:r>
              <a:rPr sz="1600">
                <a:latin typeface="Century Gothic"/>
                <a:ea typeface="Century Gothic"/>
                <a:cs typeface="Century Gothic"/>
                <a:sym typeface="Century Gothic"/>
              </a:rPr>
              <a:t>Clear organization—stories should have a beginning, middle and end.</a:t>
            </a:r>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59</TotalTime>
  <Words>2345</Words>
  <Application>Microsoft Office PowerPoint</Application>
  <PresentationFormat>On-screen Show (4:3)</PresentationFormat>
  <Paragraphs>208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vt:lpstr>
      <vt:lpstr>Welcome! Thanks for coming!</vt:lpstr>
      <vt:lpstr>Slide 2</vt:lpstr>
      <vt:lpstr>Slide 3</vt:lpstr>
      <vt:lpstr>Slide 4</vt:lpstr>
      <vt:lpstr>Slide 5</vt:lpstr>
      <vt:lpstr>Slide 6</vt:lpstr>
      <vt:lpstr>EOY Reading Expectations</vt:lpstr>
      <vt:lpstr>Slide 8</vt:lpstr>
      <vt:lpstr>Slide 9</vt:lpstr>
      <vt:lpstr>Slide 10</vt:lpstr>
      <vt:lpstr>Slide 11</vt:lpstr>
      <vt:lpstr>Slide 12</vt:lpstr>
      <vt:lpstr>Slide 13</vt:lpstr>
      <vt:lpstr>Slide 14</vt:lpstr>
      <vt:lpstr>Things you should practice  with your child at home…   1. Tying his/her shoes and dressing self.  2. Unzipping and zipping his/her backpack.  3. Opening snack packages independently.  4. Buttoning and unzipping his/her pants.   5. Cleaning up his/her toys in less than 5 minutes.   6. Complying with a request the first time asked.  7. Taking care of their own toileting needs. This includes changing clothes if necessary.   8. Anything that encourages independence &amp; responsibility!! </vt:lpstr>
      <vt:lpstr>Behavior</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Thanks for coming!</dc:title>
  <dc:creator>Laure_Stroh</dc:creator>
  <cp:lastModifiedBy>e134465</cp:lastModifiedBy>
  <cp:revision>13</cp:revision>
  <dcterms:modified xsi:type="dcterms:W3CDTF">2016-08-24T23:08:22Z</dcterms:modified>
</cp:coreProperties>
</file>